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"/>
  </p:notesMasterIdLst>
  <p:handoutMasterIdLst>
    <p:handoutMasterId r:id="rId6"/>
  </p:handoutMasterIdLst>
  <p:sldIdLst>
    <p:sldId id="258" r:id="rId2"/>
    <p:sldId id="259" r:id="rId3"/>
    <p:sldId id="260" r:id="rId4"/>
  </p:sldIdLst>
  <p:sldSz cx="30279975" cy="4280852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897"/>
    <a:srgbClr val="FFFEFE"/>
    <a:srgbClr val="B6836D"/>
    <a:srgbClr val="FFBB66"/>
    <a:srgbClr val="FBED26"/>
    <a:srgbClr val="C8DC0C"/>
    <a:srgbClr val="810000"/>
    <a:srgbClr val="9A0000"/>
    <a:srgbClr val="C00000"/>
    <a:srgbClr val="EFE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89425" autoAdjust="0"/>
  </p:normalViewPr>
  <p:slideViewPr>
    <p:cSldViewPr>
      <p:cViewPr>
        <p:scale>
          <a:sx n="33" d="100"/>
          <a:sy n="33" d="100"/>
        </p:scale>
        <p:origin x="312" y="-5694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50" d="100"/>
          <a:sy n="50" d="100"/>
        </p:scale>
        <p:origin x="2970" y="1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9DC91C-6088-419E-8AD8-1D59F836E7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70D85-ADE6-423C-ABB6-C2D1C5EAC0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3E074-386C-4931-A386-955C4E4779F4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EE404-4FB8-4C90-B4DE-12B77FB8F1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7F836-843A-4327-9105-2F686DDF5D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FA6E0-9D87-4CE2-8F8A-0B2A1474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5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30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B5B-5E88-4800-BC0C-F3821ACA5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997" y="7005935"/>
            <a:ext cx="22709981" cy="14903709"/>
          </a:xfrm>
        </p:spPr>
        <p:txBody>
          <a:bodyPr anchor="b"/>
          <a:lstStyle>
            <a:lvl1pPr algn="ctr">
              <a:defRPr sz="1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07E7D-766E-43B4-82A8-F35D67F9C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997" y="22484388"/>
            <a:ext cx="22709981" cy="10335481"/>
          </a:xfrm>
        </p:spPr>
        <p:txBody>
          <a:bodyPr/>
          <a:lstStyle>
            <a:lvl1pPr marL="0" indent="0" algn="ctr">
              <a:buNone/>
              <a:defRPr sz="5961"/>
            </a:lvl1pPr>
            <a:lvl2pPr marL="1135502" indent="0" algn="ctr">
              <a:buNone/>
              <a:defRPr sz="4967"/>
            </a:lvl2pPr>
            <a:lvl3pPr marL="2271004" indent="0" algn="ctr">
              <a:buNone/>
              <a:defRPr sz="4470"/>
            </a:lvl3pPr>
            <a:lvl4pPr marL="3406506" indent="0" algn="ctr">
              <a:buNone/>
              <a:defRPr sz="3974"/>
            </a:lvl4pPr>
            <a:lvl5pPr marL="4542008" indent="0" algn="ctr">
              <a:buNone/>
              <a:defRPr sz="3974"/>
            </a:lvl5pPr>
            <a:lvl6pPr marL="5677510" indent="0" algn="ctr">
              <a:buNone/>
              <a:defRPr sz="3974"/>
            </a:lvl6pPr>
            <a:lvl7pPr marL="6813012" indent="0" algn="ctr">
              <a:buNone/>
              <a:defRPr sz="3974"/>
            </a:lvl7pPr>
            <a:lvl8pPr marL="7948513" indent="0" algn="ctr">
              <a:buNone/>
              <a:defRPr sz="3974"/>
            </a:lvl8pPr>
            <a:lvl9pPr marL="9084015" indent="0" algn="ctr">
              <a:buNone/>
              <a:defRPr sz="397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3F086-296A-492D-AA36-2B67938F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E028-36CD-48D5-B68E-36B87F8F3F51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BE36-2E6E-4013-8B5F-F5B2B2A0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FCC0F-4EBE-48A5-9ABF-DFEB678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7CE1-1286-4B96-BB54-D30285E2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314000" y="5868000"/>
            <a:ext cx="28962000" cy="3520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 descr="FAU_Logo_Tech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732275" y="1602062"/>
            <a:ext cx="11010986" cy="2880320"/>
          </a:xfrm>
          <a:prstGeom prst="rect">
            <a:avLst/>
          </a:prstGeom>
        </p:spPr>
      </p:pic>
      <p:sp>
        <p:nvSpPr>
          <p:cNvPr id="15" name="Rechteck 7">
            <a:extLst>
              <a:ext uri="{FF2B5EF4-FFF2-40B4-BE49-F238E27FC236}">
                <a16:creationId xmlns:a16="http://schemas.microsoft.com/office/drawing/2014/main" id="{EA37C00A-8B17-45BB-AD90-BC71C8D96A49}"/>
              </a:ext>
            </a:extLst>
          </p:cNvPr>
          <p:cNvSpPr/>
          <p:nvPr userDrawn="1"/>
        </p:nvSpPr>
        <p:spPr>
          <a:xfrm>
            <a:off x="0" y="5868000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7">
            <a:extLst>
              <a:ext uri="{FF2B5EF4-FFF2-40B4-BE49-F238E27FC236}">
                <a16:creationId xmlns:a16="http://schemas.microsoft.com/office/drawing/2014/main" id="{FE39848A-C256-48CA-B42F-D0720769ABF3}"/>
              </a:ext>
            </a:extLst>
          </p:cNvPr>
          <p:cNvSpPr/>
          <p:nvPr userDrawn="1"/>
        </p:nvSpPr>
        <p:spPr>
          <a:xfrm>
            <a:off x="0" y="11899206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99699884-2976-4B98-BAFE-F5814E0CD59C}"/>
              </a:ext>
            </a:extLst>
          </p:cNvPr>
          <p:cNvSpPr/>
          <p:nvPr userDrawn="1"/>
        </p:nvSpPr>
        <p:spPr>
          <a:xfrm>
            <a:off x="0" y="17930412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F2F68-6993-4AF4-8745-EAF3199FCF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14" y="642272"/>
            <a:ext cx="4799900" cy="479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2EC16-73F1-423F-AF42-4B4A36C985B9}"/>
              </a:ext>
            </a:extLst>
          </p:cNvPr>
          <p:cNvSpPr txBox="1"/>
          <p:nvPr userDrawn="1"/>
        </p:nvSpPr>
        <p:spPr>
          <a:xfrm>
            <a:off x="6844040" y="3445849"/>
            <a:ext cx="98908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PEKING UNIVERSITY</a:t>
            </a:r>
          </a:p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COLLEGE OF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F85A4-166C-4831-B154-71233F0A0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9" r="-2555" b="21848"/>
          <a:stretch/>
        </p:blipFill>
        <p:spPr>
          <a:xfrm>
            <a:off x="6787059" y="642273"/>
            <a:ext cx="9649072" cy="2880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13.png"/><Relationship Id="rId21" Type="http://schemas.openxmlformats.org/officeDocument/2006/relationships/tags" Target="../tags/tag21.xml"/><Relationship Id="rId34" Type="http://schemas.openxmlformats.org/officeDocument/2006/relationships/image" Target="../media/image8.svg"/><Relationship Id="rId42" Type="http://schemas.openxmlformats.org/officeDocument/2006/relationships/image" Target="../media/image16.png"/><Relationship Id="rId47" Type="http://schemas.openxmlformats.org/officeDocument/2006/relationships/image" Target="../media/image21.png"/><Relationship Id="rId50" Type="http://schemas.openxmlformats.org/officeDocument/2006/relationships/image" Target="../media/image24.png"/><Relationship Id="rId55" Type="http://schemas.openxmlformats.org/officeDocument/2006/relationships/image" Target="../media/image29.png"/><Relationship Id="rId63" Type="http://schemas.openxmlformats.org/officeDocument/2006/relationships/image" Target="../media/image37.jpeg"/><Relationship Id="rId68" Type="http://schemas.openxmlformats.org/officeDocument/2006/relationships/image" Target="../media/image42.png"/><Relationship Id="rId76" Type="http://schemas.openxmlformats.org/officeDocument/2006/relationships/image" Target="../media/image50.jpeg"/><Relationship Id="rId84" Type="http://schemas.openxmlformats.org/officeDocument/2006/relationships/image" Target="../media/image58.png"/><Relationship Id="rId7" Type="http://schemas.openxmlformats.org/officeDocument/2006/relationships/tags" Target="../tags/tag7.xml"/><Relationship Id="rId71" Type="http://schemas.openxmlformats.org/officeDocument/2006/relationships/image" Target="../media/image45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6.png"/><Relationship Id="rId37" Type="http://schemas.openxmlformats.org/officeDocument/2006/relationships/image" Target="../media/image11.png"/><Relationship Id="rId40" Type="http://schemas.openxmlformats.org/officeDocument/2006/relationships/image" Target="../media/image14.png"/><Relationship Id="rId45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image" Target="../media/image32.png"/><Relationship Id="rId66" Type="http://schemas.openxmlformats.org/officeDocument/2006/relationships/image" Target="../media/image40.png"/><Relationship Id="rId74" Type="http://schemas.openxmlformats.org/officeDocument/2006/relationships/image" Target="../media/image48.png"/><Relationship Id="rId79" Type="http://schemas.openxmlformats.org/officeDocument/2006/relationships/image" Target="../media/image53.png"/><Relationship Id="rId87" Type="http://schemas.openxmlformats.org/officeDocument/2006/relationships/image" Target="../media/image61.png"/><Relationship Id="rId5" Type="http://schemas.openxmlformats.org/officeDocument/2006/relationships/tags" Target="../tags/tag5.xml"/><Relationship Id="rId61" Type="http://schemas.openxmlformats.org/officeDocument/2006/relationships/image" Target="../media/image35.png"/><Relationship Id="rId82" Type="http://schemas.openxmlformats.org/officeDocument/2006/relationships/image" Target="../media/image56.png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4.png"/><Relationship Id="rId35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image" Target="../media/image22.png"/><Relationship Id="rId56" Type="http://schemas.openxmlformats.org/officeDocument/2006/relationships/image" Target="../media/image30.png"/><Relationship Id="rId64" Type="http://schemas.openxmlformats.org/officeDocument/2006/relationships/image" Target="../media/image38.jpeg"/><Relationship Id="rId69" Type="http://schemas.openxmlformats.org/officeDocument/2006/relationships/image" Target="../media/image43.png"/><Relationship Id="rId77" Type="http://schemas.openxmlformats.org/officeDocument/2006/relationships/image" Target="../media/image51.jpeg"/><Relationship Id="rId8" Type="http://schemas.openxmlformats.org/officeDocument/2006/relationships/tags" Target="../tags/tag8.xml"/><Relationship Id="rId51" Type="http://schemas.openxmlformats.org/officeDocument/2006/relationships/image" Target="../media/image25.png"/><Relationship Id="rId72" Type="http://schemas.openxmlformats.org/officeDocument/2006/relationships/image" Target="../media/image46.png"/><Relationship Id="rId80" Type="http://schemas.openxmlformats.org/officeDocument/2006/relationships/image" Target="../media/image54.png"/><Relationship Id="rId85" Type="http://schemas.openxmlformats.org/officeDocument/2006/relationships/image" Target="../media/image59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7.png"/><Relationship Id="rId38" Type="http://schemas.openxmlformats.org/officeDocument/2006/relationships/image" Target="../media/image12.svg"/><Relationship Id="rId46" Type="http://schemas.openxmlformats.org/officeDocument/2006/relationships/image" Target="../media/image20.png"/><Relationship Id="rId59" Type="http://schemas.openxmlformats.org/officeDocument/2006/relationships/image" Target="../media/image33.png"/><Relationship Id="rId67" Type="http://schemas.openxmlformats.org/officeDocument/2006/relationships/image" Target="../media/image41.png"/><Relationship Id="rId20" Type="http://schemas.openxmlformats.org/officeDocument/2006/relationships/tags" Target="../tags/tag20.xml"/><Relationship Id="rId41" Type="http://schemas.openxmlformats.org/officeDocument/2006/relationships/image" Target="../media/image15.png"/><Relationship Id="rId54" Type="http://schemas.openxmlformats.org/officeDocument/2006/relationships/image" Target="../media/image28.png"/><Relationship Id="rId62" Type="http://schemas.openxmlformats.org/officeDocument/2006/relationships/image" Target="../media/image36.jpeg"/><Relationship Id="rId70" Type="http://schemas.openxmlformats.org/officeDocument/2006/relationships/image" Target="../media/image44.png"/><Relationship Id="rId75" Type="http://schemas.openxmlformats.org/officeDocument/2006/relationships/image" Target="../media/image49.jpeg"/><Relationship Id="rId83" Type="http://schemas.openxmlformats.org/officeDocument/2006/relationships/image" Target="../media/image57.png"/><Relationship Id="rId88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10.svg"/><Relationship Id="rId49" Type="http://schemas.openxmlformats.org/officeDocument/2006/relationships/image" Target="../media/image23.png"/><Relationship Id="rId57" Type="http://schemas.openxmlformats.org/officeDocument/2006/relationships/image" Target="../media/image31.png"/><Relationship Id="rId10" Type="http://schemas.openxmlformats.org/officeDocument/2006/relationships/tags" Target="../tags/tag10.xml"/><Relationship Id="rId31" Type="http://schemas.openxmlformats.org/officeDocument/2006/relationships/image" Target="../media/image5.png"/><Relationship Id="rId44" Type="http://schemas.openxmlformats.org/officeDocument/2006/relationships/image" Target="../media/image18.png"/><Relationship Id="rId52" Type="http://schemas.openxmlformats.org/officeDocument/2006/relationships/image" Target="../media/image26.png"/><Relationship Id="rId60" Type="http://schemas.openxmlformats.org/officeDocument/2006/relationships/image" Target="../media/image34.png"/><Relationship Id="rId65" Type="http://schemas.openxmlformats.org/officeDocument/2006/relationships/image" Target="../media/image39.png"/><Relationship Id="rId73" Type="http://schemas.openxmlformats.org/officeDocument/2006/relationships/image" Target="../media/image47.png"/><Relationship Id="rId78" Type="http://schemas.openxmlformats.org/officeDocument/2006/relationships/image" Target="../media/image52.png"/><Relationship Id="rId81" Type="http://schemas.openxmlformats.org/officeDocument/2006/relationships/image" Target="../media/image55.png"/><Relationship Id="rId86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tags" Target="../tags/tag31.xml"/><Relationship Id="rId21" Type="http://schemas.openxmlformats.org/officeDocument/2006/relationships/image" Target="../media/image42.png"/><Relationship Id="rId7" Type="http://schemas.openxmlformats.org/officeDocument/2006/relationships/tags" Target="../tags/tag35.xml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37.jpeg"/><Relationship Id="rId20" Type="http://schemas.openxmlformats.org/officeDocument/2006/relationships/image" Target="../media/image41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5.png"/><Relationship Id="rId5" Type="http://schemas.openxmlformats.org/officeDocument/2006/relationships/tags" Target="../tags/tag33.xml"/><Relationship Id="rId15" Type="http://schemas.openxmlformats.org/officeDocument/2006/relationships/image" Target="../media/image36.jpeg"/><Relationship Id="rId23" Type="http://schemas.openxmlformats.org/officeDocument/2006/relationships/image" Target="../media/image44.png"/><Relationship Id="rId10" Type="http://schemas.openxmlformats.org/officeDocument/2006/relationships/tags" Target="../tags/tag38.xml"/><Relationship Id="rId19" Type="http://schemas.openxmlformats.org/officeDocument/2006/relationships/image" Target="../media/image40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0.jpeg"/><Relationship Id="rId18" Type="http://schemas.openxmlformats.org/officeDocument/2006/relationships/image" Target="../media/image54.png"/><Relationship Id="rId26" Type="http://schemas.openxmlformats.org/officeDocument/2006/relationships/image" Target="../media/image61.png"/><Relationship Id="rId3" Type="http://schemas.openxmlformats.org/officeDocument/2006/relationships/tags" Target="../tags/tag41.xml"/><Relationship Id="rId21" Type="http://schemas.openxmlformats.org/officeDocument/2006/relationships/image" Target="../media/image57.png"/><Relationship Id="rId7" Type="http://schemas.openxmlformats.org/officeDocument/2006/relationships/tags" Target="../tags/tag45.xml"/><Relationship Id="rId12" Type="http://schemas.openxmlformats.org/officeDocument/2006/relationships/image" Target="../media/image49.jpeg"/><Relationship Id="rId17" Type="http://schemas.openxmlformats.org/officeDocument/2006/relationships/image" Target="../media/image53.png"/><Relationship Id="rId25" Type="http://schemas.openxmlformats.org/officeDocument/2006/relationships/image" Target="../media/image46.png"/><Relationship Id="rId2" Type="http://schemas.openxmlformats.org/officeDocument/2006/relationships/tags" Target="../tags/tag40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60.png"/><Relationship Id="rId5" Type="http://schemas.openxmlformats.org/officeDocument/2006/relationships/tags" Target="../tags/tag43.xml"/><Relationship Id="rId15" Type="http://schemas.openxmlformats.org/officeDocument/2006/relationships/image" Target="../media/image39.png"/><Relationship Id="rId23" Type="http://schemas.openxmlformats.org/officeDocument/2006/relationships/image" Target="../media/image59.png"/><Relationship Id="rId10" Type="http://schemas.openxmlformats.org/officeDocument/2006/relationships/tags" Target="../tags/tag48.xml"/><Relationship Id="rId19" Type="http://schemas.openxmlformats.org/officeDocument/2006/relationships/image" Target="../media/image55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51.jpeg"/><Relationship Id="rId22" Type="http://schemas.openxmlformats.org/officeDocument/2006/relationships/image" Target="../media/image58.png"/><Relationship Id="rId27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CD56CE7-CBA9-4D37-8285-8EB00CFEC3DA}"/>
              </a:ext>
            </a:extLst>
          </p:cNvPr>
          <p:cNvSpPr/>
          <p:nvPr/>
        </p:nvSpPr>
        <p:spPr bwMode="auto">
          <a:xfrm>
            <a:off x="17182800" y="8982349"/>
            <a:ext cx="12699294" cy="120131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4A10049-AFD2-4531-8C8E-131436F79C10}"/>
              </a:ext>
            </a:extLst>
          </p:cNvPr>
          <p:cNvSpPr/>
          <p:nvPr/>
        </p:nvSpPr>
        <p:spPr bwMode="auto">
          <a:xfrm>
            <a:off x="17228219" y="21404261"/>
            <a:ext cx="12699294" cy="1535860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9724197-AB2A-45EF-BEEC-197764E99FD6}"/>
              </a:ext>
            </a:extLst>
          </p:cNvPr>
          <p:cNvSpPr/>
          <p:nvPr/>
        </p:nvSpPr>
        <p:spPr bwMode="auto">
          <a:xfrm>
            <a:off x="1867024" y="9879070"/>
            <a:ext cx="14895127" cy="826912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86459" y="41688001"/>
            <a:ext cx="28435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Pattern Recognition Lab, Department 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Computer Science, Friedrich-Alexander University Erlangen-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Nuremberg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                               http://www5.cs.fau.de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74491" y="6079134"/>
            <a:ext cx="28227136" cy="29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0" tIns="91440" anchor="t">
            <a:prstTxWarp prst="textNoShape">
              <a:avLst/>
            </a:prstTxWarp>
          </a:bodyPr>
          <a:lstStyle/>
          <a:p>
            <a:pPr algn="ctr" defTabSz="4173538">
              <a:spcBef>
                <a:spcPts val="600"/>
              </a:spcBef>
            </a:pPr>
            <a:r>
              <a:rPr lang="en-US" sz="6000" b="1" dirty="0">
                <a:latin typeface="+mj-lt"/>
                <a:cs typeface="Verdana"/>
              </a:rPr>
              <a:t>Synthetic Fundus Fluorescein Angiography using Deep Neural Networks</a:t>
            </a:r>
          </a:p>
          <a:p>
            <a:pPr algn="ctr" defTabSz="4173538">
              <a:spcBef>
                <a:spcPts val="600"/>
              </a:spcBef>
            </a:pPr>
            <a:r>
              <a:rPr lang="en-US" sz="3100" dirty="0">
                <a:latin typeface="+mj-lt"/>
                <a:cs typeface="Verdana"/>
              </a:rPr>
              <a:t>Florian Schiffers</a:t>
            </a:r>
            <a:r>
              <a:rPr lang="en-US" sz="3100" baseline="30000" dirty="0">
                <a:latin typeface="+mj-lt"/>
                <a:cs typeface="Verdana"/>
              </a:rPr>
              <a:t>1,2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Zekuan</a:t>
            </a:r>
            <a:r>
              <a:rPr lang="en-US" sz="3100" dirty="0">
                <a:latin typeface="+mj-lt"/>
                <a:cs typeface="Verdana"/>
              </a:rPr>
              <a:t> Yu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Steve Arguin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Andreas Maier</a:t>
            </a:r>
            <a:r>
              <a:rPr lang="en-US" sz="3100" baseline="30000" dirty="0">
                <a:latin typeface="+mj-lt"/>
                <a:cs typeface="Verdana"/>
              </a:rPr>
              <a:t>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Qiushi</a:t>
            </a:r>
            <a:r>
              <a:rPr lang="en-US" sz="3100" dirty="0">
                <a:latin typeface="+mj-lt"/>
                <a:cs typeface="Verdana"/>
              </a:rPr>
              <a:t> Ren</a:t>
            </a:r>
            <a:r>
              <a:rPr lang="en-US" sz="3100" baseline="30000" dirty="0">
                <a:latin typeface="+mj-lt"/>
                <a:cs typeface="Verdana"/>
              </a:rPr>
              <a:t>1</a:t>
            </a:r>
            <a:endParaRPr lang="en-US" sz="3100" b="1" dirty="0">
              <a:latin typeface="+mj-lt"/>
              <a:cs typeface="Verdana"/>
            </a:endParaRPr>
          </a:p>
          <a:p>
            <a:pPr algn="ctr" defTabSz="4173538">
              <a:lnSpc>
                <a:spcPct val="110000"/>
              </a:lnSpc>
              <a:spcBef>
                <a:spcPts val="300"/>
              </a:spcBef>
            </a:pPr>
            <a:r>
              <a:rPr lang="en-US" sz="2400" baseline="30000" dirty="0">
                <a:latin typeface="+mj-lt"/>
                <a:cs typeface="Verdana"/>
              </a:rPr>
              <a:t>1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latin typeface="+mj-lt"/>
                <a:cs typeface="Verdana"/>
              </a:rPr>
              <a:t>Department of Biomedical Engineering, College of Engineering, Peking University, Beijing, China</a:t>
            </a:r>
            <a:br>
              <a:rPr lang="en-US" sz="2400" i="1" dirty="0">
                <a:latin typeface="+mj-lt"/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2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cs typeface="Verdana"/>
              </a:rPr>
              <a:t>Pattern Recognition Lab, Department of Computer Science, Friedrich-Alexander University Erlangen-Nuremberg, Erlangen, Germany</a:t>
            </a:r>
            <a:br>
              <a:rPr lang="en-US" sz="2400" i="1" dirty="0"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 </a:t>
            </a:r>
            <a:r>
              <a:rPr lang="en-US" sz="2400" dirty="0">
                <a:latin typeface="+mj-lt"/>
                <a:cs typeface="Verdana"/>
              </a:rPr>
              <a:t> </a:t>
            </a:r>
            <a:endParaRPr lang="en-US" sz="2400" i="1" dirty="0">
              <a:latin typeface="+mj-lt"/>
              <a:cs typeface="Verdana"/>
            </a:endParaRPr>
          </a:p>
        </p:txBody>
      </p:sp>
      <p:sp>
        <p:nvSpPr>
          <p:cNvPr id="46" name="AutoShape 406 1"/>
          <p:cNvSpPr>
            <a:spLocks noChangeArrowheads="1"/>
          </p:cNvSpPr>
          <p:nvPr/>
        </p:nvSpPr>
        <p:spPr bwMode="auto">
          <a:xfrm>
            <a:off x="17181542" y="36927783"/>
            <a:ext cx="12720085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References</a:t>
            </a:r>
          </a:p>
        </p:txBody>
      </p: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17194484" y="37786310"/>
            <a:ext cx="12684326" cy="341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6" tIns="45695" rIns="91386" bIns="45695">
            <a:prstTxWarp prst="textNoShape">
              <a:avLst/>
            </a:prstTxWarp>
            <a:spAutoFit/>
          </a:bodyPr>
          <a:lstStyle/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108"/>
          <p:cNvGrpSpPr/>
          <p:nvPr/>
        </p:nvGrpSpPr>
        <p:grpSpPr>
          <a:xfrm>
            <a:off x="1834806" y="34131604"/>
            <a:ext cx="15000476" cy="3413661"/>
            <a:chOff x="898525" y="39423975"/>
            <a:chExt cx="16283587" cy="3957746"/>
          </a:xfrm>
        </p:grpSpPr>
        <p:sp>
          <p:nvSpPr>
            <p:cNvPr id="79" name="AutoShape 406 2"/>
            <p:cNvSpPr>
              <a:spLocks noChangeArrowheads="1"/>
            </p:cNvSpPr>
            <p:nvPr/>
          </p:nvSpPr>
          <p:spPr bwMode="auto">
            <a:xfrm>
              <a:off x="898525" y="39423975"/>
              <a:ext cx="16271875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Conclusions</a:t>
              </a:r>
            </a:p>
          </p:txBody>
        </p:sp>
        <p:sp>
          <p:nvSpPr>
            <p:cNvPr id="80" name="TextBox 46"/>
            <p:cNvSpPr txBox="1">
              <a:spLocks noChangeArrowheads="1"/>
            </p:cNvSpPr>
            <p:nvPr/>
          </p:nvSpPr>
          <p:spPr bwMode="auto">
            <a:xfrm>
              <a:off x="908479" y="40673338"/>
              <a:ext cx="16273633" cy="270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Noise suppressing filter </a:t>
              </a:r>
              <a:r>
                <a:rPr lang="en-US" sz="3500" dirty="0">
                  <a:latin typeface="+mj-lt"/>
                  <a:cs typeface="Verdana"/>
                </a:rPr>
                <a:t>for (differential) filtered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Linear method: </a:t>
              </a:r>
              <a:r>
                <a:rPr lang="en-US" sz="3500" b="1" dirty="0">
                  <a:latin typeface="+mj-lt"/>
                  <a:cs typeface="Verdana"/>
                </a:rPr>
                <a:t>low computational cost</a:t>
              </a:r>
              <a:endParaRPr lang="en-US" sz="3500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Regularization independent of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filter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b="1" dirty="0">
                <a:latin typeface="+mj-lt"/>
                <a:cs typeface="Verdan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64 1"/>
              <p:cNvSpPr txBox="1">
                <a:spLocks noChangeArrowheads="1"/>
              </p:cNvSpPr>
              <p:nvPr/>
            </p:nvSpPr>
            <p:spPr bwMode="auto">
              <a:xfrm>
                <a:off x="24078949" y="9162902"/>
                <a:ext cx="5663789" cy="11001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 b="1" dirty="0">
                    <a:latin typeface="+mj-lt"/>
                    <a:cs typeface="Verdana"/>
                  </a:rPr>
                  <a:t>Figure 1:</a:t>
                </a:r>
                <a:r>
                  <a:rPr lang="en-US" sz="3200" dirty="0">
                    <a:latin typeface="+mj-lt"/>
                    <a:cs typeface="Verdana"/>
                  </a:rPr>
                  <a:t> The two figures visualize the composition of the loss term used for training process of the </a:t>
                </a:r>
                <a:r>
                  <a:rPr lang="en-US" sz="3200" dirty="0" err="1">
                    <a:latin typeface="+mj-lt"/>
                    <a:cs typeface="Verdana"/>
                  </a:rPr>
                  <a:t>cycleGAN</a:t>
                </a:r>
                <a:r>
                  <a:rPr lang="en-US" sz="3200" dirty="0">
                    <a:latin typeface="+mj-lt"/>
                    <a:cs typeface="Verdana"/>
                  </a:rPr>
                  <a:t> architecture.</a:t>
                </a:r>
              </a:p>
              <a:p>
                <a:r>
                  <a:rPr lang="en-US" sz="3200" dirty="0">
                    <a:latin typeface="+mj-lt"/>
                    <a:cs typeface="Verdana"/>
                  </a:rPr>
                  <a:t>Color fundus image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fluorescence angiographic image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 Similarly,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denote the respective discriminator networks. The input images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 </a:t>
                </a:r>
              </a:p>
              <a:p>
                <a:endParaRPr lang="en-US" sz="3200" dirty="0">
                  <a:latin typeface="+mj-lt"/>
                  <a:cs typeface="Verdana"/>
                </a:endParaRPr>
              </a:p>
              <a:p>
                <a:r>
                  <a:rPr lang="en-US" sz="3200" dirty="0">
                    <a:latin typeface="+mj-lt"/>
                    <a:cs typeface="Verdana"/>
                  </a:rPr>
                  <a:t>Cycle consistency is enforced so that the backwards translation resembles the input image for both ways,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𝐶𝑦𝑐𝑙𝑒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,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𝐴𝑛𝑔𝑖𝑜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𝐶𝑦𝑐𝑙𝑒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,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𝐴𝑛𝑔𝑖𝑜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</a:t>
                </a:r>
              </a:p>
              <a:p>
                <a:endParaRPr lang="en-US" sz="3200" dirty="0">
                  <a:latin typeface="+mj-lt"/>
                  <a:cs typeface="Verdana"/>
                </a:endParaRPr>
              </a:p>
              <a:p>
                <a:r>
                  <a:rPr lang="en-US" sz="3200" dirty="0">
                    <a:latin typeface="+mj-lt"/>
                    <a:cs typeface="Verdana"/>
                  </a:rPr>
                  <a:t>The adversarial loss, i.e. the capacity of the network to distinguish between real and fake images,  is modeled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</a:t>
                </a:r>
              </a:p>
            </p:txBody>
          </p:sp>
        </mc:Choice>
        <mc:Fallback xmlns="">
          <p:sp>
            <p:nvSpPr>
              <p:cNvPr id="49" name="TextBox 64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78949" y="9162902"/>
                <a:ext cx="5663789" cy="11001538"/>
              </a:xfrm>
              <a:prstGeom prst="rect">
                <a:avLst/>
              </a:prstGeom>
              <a:blipFill>
                <a:blip r:embed="rId30"/>
                <a:stretch>
                  <a:fillRect l="-4413" t="-1108" r="-4521" b="-9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138"/>
          <p:cNvGrpSpPr/>
          <p:nvPr/>
        </p:nvGrpSpPr>
        <p:grpSpPr>
          <a:xfrm>
            <a:off x="1820294" y="21953637"/>
            <a:ext cx="15004497" cy="7523657"/>
            <a:chOff x="885211" y="11688232"/>
            <a:chExt cx="15251658" cy="8722813"/>
          </a:xfrm>
        </p:grpSpPr>
        <p:sp>
          <p:nvSpPr>
            <p:cNvPr id="77" name="AutoShape 406 3"/>
            <p:cNvSpPr>
              <a:spLocks noChangeArrowheads="1"/>
            </p:cNvSpPr>
            <p:nvPr/>
          </p:nvSpPr>
          <p:spPr bwMode="auto">
            <a:xfrm>
              <a:off x="896102" y="11688232"/>
              <a:ext cx="15240767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Materials and Methods</a:t>
              </a:r>
            </a:p>
          </p:txBody>
        </p:sp>
        <p:sp>
          <p:nvSpPr>
            <p:cNvPr id="78" name="TextBox 54"/>
            <p:cNvSpPr txBox="1">
              <a:spLocks noChangeArrowheads="1"/>
            </p:cNvSpPr>
            <p:nvPr/>
          </p:nvSpPr>
          <p:spPr bwMode="auto">
            <a:xfrm>
              <a:off x="885211" y="12810594"/>
              <a:ext cx="15241017" cy="7600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Generative adversarial networks (GAN) use a discriminator which discerns real and synthesized images.</a:t>
              </a:r>
            </a:p>
            <a:p>
              <a:pPr marL="577850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 err="1">
                  <a:latin typeface="+mj-lt"/>
                  <a:cs typeface="Verdana"/>
                </a:rPr>
                <a:t>CycleGAN</a:t>
              </a:r>
              <a:r>
                <a:rPr lang="en-US" sz="3500" dirty="0">
                  <a:latin typeface="+mj-lt"/>
                  <a:cs typeface="Verdana"/>
                </a:rPr>
                <a:t> translates images between two image domains A and B, without the need for tightly-coupled pairs</a:t>
              </a:r>
            </a:p>
            <a:p>
              <a:pPr marL="577850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Dataset:</a:t>
              </a:r>
            </a:p>
            <a:p>
              <a:pPr marL="1440000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Training data:	365 color and 265 angiographic images</a:t>
              </a:r>
            </a:p>
            <a:p>
              <a:pPr marL="1440000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Test data:	14 color and 14 angiographic images</a:t>
              </a:r>
            </a:p>
            <a:p>
              <a:pPr marL="579600" indent="-57960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Images </a:t>
              </a:r>
              <a:r>
                <a:rPr lang="en-US" sz="3500" dirty="0" err="1">
                  <a:cs typeface="Verdana"/>
                </a:rPr>
                <a:t>downsampled</a:t>
              </a:r>
              <a:r>
                <a:rPr lang="en-US" sz="3500" dirty="0">
                  <a:cs typeface="Verdana"/>
                </a:rPr>
                <a:t> to resolution of 256 x 256 </a:t>
              </a:r>
            </a:p>
            <a:p>
              <a:pPr marL="1440000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dirty="0">
                <a:latin typeface="+mj-lt"/>
                <a:cs typeface="Verdana"/>
              </a:endParaRPr>
            </a:p>
            <a:p>
              <a:pPr>
                <a:buClr>
                  <a:srgbClr val="003366"/>
                </a:buClr>
                <a:defRPr/>
              </a:pPr>
              <a:endParaRPr lang="en-US" sz="3500" dirty="0">
                <a:latin typeface="+mj-lt"/>
                <a:cs typeface="Verdana"/>
              </a:endParaRPr>
            </a:p>
            <a:p>
              <a:pPr marL="1440000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dirty="0">
                <a:latin typeface="+mj-lt"/>
                <a:cs typeface="Verdana"/>
              </a:endParaRPr>
            </a:p>
            <a:p>
              <a:pPr marL="2666065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dirty="0">
                <a:latin typeface="+mj-lt"/>
                <a:cs typeface="Verdana"/>
              </a:endParaRPr>
            </a:p>
          </p:txBody>
        </p:sp>
      </p:grpSp>
      <p:sp>
        <p:nvSpPr>
          <p:cNvPr id="75" name="AutoShape 406 4"/>
          <p:cNvSpPr>
            <a:spLocks noChangeArrowheads="1"/>
          </p:cNvSpPr>
          <p:nvPr/>
        </p:nvSpPr>
        <p:spPr bwMode="auto">
          <a:xfrm>
            <a:off x="1833218" y="8995758"/>
            <a:ext cx="14993782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Angiographic Fundus Imaging</a:t>
            </a:r>
          </a:p>
        </p:txBody>
      </p:sp>
      <p:grpSp>
        <p:nvGrpSpPr>
          <p:cNvPr id="53" name="Group 137"/>
          <p:cNvGrpSpPr/>
          <p:nvPr/>
        </p:nvGrpSpPr>
        <p:grpSpPr>
          <a:xfrm>
            <a:off x="1825891" y="27894385"/>
            <a:ext cx="15007517" cy="5424399"/>
            <a:chOff x="883616" y="25466373"/>
            <a:chExt cx="15254728" cy="6288965"/>
          </a:xfrm>
        </p:grpSpPr>
        <p:sp>
          <p:nvSpPr>
            <p:cNvPr id="73" name="AutoShape 406 5"/>
            <p:cNvSpPr>
              <a:spLocks noChangeArrowheads="1"/>
            </p:cNvSpPr>
            <p:nvPr/>
          </p:nvSpPr>
          <p:spPr bwMode="auto">
            <a:xfrm>
              <a:off x="897578" y="25466373"/>
              <a:ext cx="15240766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Results and Discussion</a:t>
              </a: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883616" y="26569353"/>
              <a:ext cx="15242612" cy="5185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Computational Complexity: </a:t>
              </a:r>
              <a:r>
                <a:rPr lang="en-US" sz="3500" dirty="0">
                  <a:latin typeface="+mj-lt"/>
                  <a:cs typeface="Verdana"/>
                </a:rPr>
                <a:t>Negligible increase (2-D Fourier Transform vs. 1-D Fourier transform for FBP)</a:t>
              </a:r>
              <a:endParaRPr lang="en-US" sz="3500" i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Substantial noise reduction </a:t>
              </a:r>
              <a:r>
                <a:rPr lang="en-US" sz="3500" dirty="0">
                  <a:latin typeface="+mj-lt"/>
                  <a:cs typeface="Verdana"/>
                </a:rPr>
                <a:t>possible for both CT and D-CT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Higher PSNR gain for CT compared to D-CT </a:t>
              </a:r>
              <a:r>
                <a:rPr lang="en-US" sz="3500" dirty="0">
                  <a:latin typeface="+mj-lt"/>
                  <a:cs typeface="Verdana"/>
                </a:rPr>
                <a:t>for optimal </a:t>
              </a:r>
              <a:r>
                <a:rPr lang="el-GR" sz="3500" dirty="0"/>
                <a:t>λ</a:t>
              </a:r>
              <a:r>
                <a:rPr lang="el-GR" sz="3600" dirty="0"/>
                <a:t> </a:t>
              </a:r>
              <a:r>
                <a:rPr lang="en-US" sz="3500" dirty="0">
                  <a:latin typeface="+mj-lt"/>
                  <a:cs typeface="Verdana"/>
                </a:rPr>
                <a:t>due to less spectral overlap of object and noise (+6.9dB vs +4.2dB)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Conventional CT: </a:t>
              </a:r>
              <a:r>
                <a:rPr lang="en-US" sz="3500" b="1" dirty="0">
                  <a:latin typeface="+mj-lt"/>
                  <a:cs typeface="Verdana"/>
                </a:rPr>
                <a:t>noise/resolution tradeoff </a:t>
              </a:r>
              <a:r>
                <a:rPr lang="en-US" sz="3500" dirty="0">
                  <a:latin typeface="+mj-lt"/>
                  <a:cs typeface="Verdana"/>
                </a:rPr>
                <a:t>(Fig. 2a)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Differential CT: </a:t>
              </a:r>
              <a:r>
                <a:rPr lang="en-US" sz="3500" b="1" dirty="0">
                  <a:latin typeface="+mj-lt"/>
                  <a:cs typeface="Verdana"/>
                </a:rPr>
                <a:t>noise/contrast tradeoff </a:t>
              </a:r>
              <a:r>
                <a:rPr lang="en-US" sz="3500" dirty="0">
                  <a:latin typeface="+mj-lt"/>
                  <a:cs typeface="Verdana"/>
                </a:rPr>
                <a:t>(Fig. 2b)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Planned: further experiments to investigate the effect on quantitation</a:t>
              </a:r>
            </a:p>
          </p:txBody>
        </p:sp>
      </p:grpSp>
      <p:sp>
        <p:nvSpPr>
          <p:cNvPr id="54" name="Rectangle 131"/>
          <p:cNvSpPr/>
          <p:nvPr/>
        </p:nvSpPr>
        <p:spPr bwMode="auto">
          <a:xfrm>
            <a:off x="1820294" y="38811107"/>
            <a:ext cx="14996236" cy="153125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t"/>
          <a:lstStyle/>
          <a:p>
            <a:pPr>
              <a:defRPr/>
            </a:pPr>
            <a:r>
              <a:rPr lang="en-US" sz="3000" b="1" dirty="0">
                <a:solidFill>
                  <a:srgbClr val="000000"/>
                </a:solidFill>
                <a:latin typeface="+mj-lt"/>
                <a:cs typeface="Verdana"/>
              </a:rPr>
              <a:t>Contact</a:t>
            </a:r>
          </a:p>
          <a:p>
            <a:pPr>
              <a:tabLst>
                <a:tab pos="520700" algn="l"/>
              </a:tabLst>
              <a:defRPr/>
            </a:pPr>
            <a:r>
              <a:rPr lang="en-US" sz="2600" dirty="0" err="1">
                <a:solidFill>
                  <a:srgbClr val="000000"/>
                </a:solidFill>
                <a:latin typeface="+mj-lt"/>
                <a:cs typeface="Verdana"/>
                <a:sym typeface="Wingdings"/>
              </a:rPr>
              <a:t></a:t>
            </a:r>
            <a:r>
              <a:rPr lang="de-DE" sz="2600" dirty="0">
                <a:latin typeface="+mj-lt"/>
                <a:sym typeface="Wingdings"/>
              </a:rPr>
              <a:t>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ingdings"/>
              </a:rPr>
              <a:t>florian.schiffers@fau.de</a:t>
            </a:r>
            <a:endParaRPr lang="en-US" sz="2600" dirty="0">
              <a:solidFill>
                <a:schemeClr val="accent2">
                  <a:lumMod val="50000"/>
                </a:schemeClr>
              </a:solidFill>
              <a:latin typeface="+mj-lt"/>
              <a:cs typeface="Verdana"/>
            </a:endParaRPr>
          </a:p>
          <a:p>
            <a:pPr>
              <a:tabLst>
                <a:tab pos="520700" algn="l"/>
              </a:tabLst>
              <a:defRPr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ebdings"/>
              </a:rPr>
              <a:t>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</a:rPr>
              <a:t>http://www5.bme-pekein ….</a:t>
            </a:r>
            <a:r>
              <a:rPr lang="en-US" sz="2600" dirty="0">
                <a:solidFill>
                  <a:srgbClr val="000000"/>
                </a:solidFill>
                <a:latin typeface="+mj-lt"/>
                <a:cs typeface="Verdana"/>
              </a:rPr>
              <a:t>	</a:t>
            </a:r>
          </a:p>
        </p:txBody>
      </p:sp>
      <p:sp>
        <p:nvSpPr>
          <p:cNvPr id="58" name="TextBox 64 2"/>
          <p:cNvSpPr txBox="1">
            <a:spLocks noChangeArrowheads="1"/>
          </p:cNvSpPr>
          <p:nvPr/>
        </p:nvSpPr>
        <p:spPr bwMode="auto">
          <a:xfrm>
            <a:off x="17528125" y="34851380"/>
            <a:ext cx="1226984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+mj-lt"/>
                <a:cs typeface="Verdana"/>
              </a:rPr>
              <a:t>Figure 2:</a:t>
            </a:r>
            <a:r>
              <a:rPr lang="en-US" sz="3200" dirty="0">
                <a:latin typeface="+mj-lt"/>
                <a:cs typeface="Verdana"/>
              </a:rPr>
              <a:t> Each row shows from left to right the real and generated angiographic image, the authentic color image and the reconstructed color image to show cycle consistency.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DC2D1-998C-4C91-813C-3E7537AC2B23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26" y="12979326"/>
            <a:ext cx="3384044" cy="333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83387-C6D0-40DA-9D80-E072AC71360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9" y="9996808"/>
            <a:ext cx="3668916" cy="31985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986BC-9C3B-49F0-990E-4CFFA6EC7728}"/>
              </a:ext>
            </a:extLst>
          </p:cNvPr>
          <p:cNvGrpSpPr/>
          <p:nvPr/>
        </p:nvGrpSpPr>
        <p:grpSpPr>
          <a:xfrm>
            <a:off x="5712200" y="10403121"/>
            <a:ext cx="11011081" cy="5312509"/>
            <a:chOff x="2315468" y="12202155"/>
            <a:chExt cx="11011081" cy="5312509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3E830C-B968-49AF-BD26-D0A51211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15468" y="15150252"/>
              <a:ext cx="3668916" cy="236441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941694-BE3C-4501-89BB-051601913B22}"/>
                </a:ext>
              </a:extLst>
            </p:cNvPr>
            <p:cNvGrpSpPr/>
            <p:nvPr/>
          </p:nvGrpSpPr>
          <p:grpSpPr>
            <a:xfrm>
              <a:off x="2315468" y="12202155"/>
              <a:ext cx="11011081" cy="5165496"/>
              <a:chOff x="2315468" y="12202155"/>
              <a:chExt cx="11011081" cy="5165496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07AC9C7-37BF-428C-940D-F019D7DEC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flipH="1">
                <a:off x="11134266" y="15525207"/>
                <a:ext cx="2192283" cy="13325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0" name="Arrow: Down 59">
                <a:extLst>
                  <a:ext uri="{FF2B5EF4-FFF2-40B4-BE49-F238E27FC236}">
                    <a16:creationId xmlns:a16="http://schemas.microsoft.com/office/drawing/2014/main" id="{AC89A507-BA16-4683-8E94-11D8DE195D8A}"/>
                  </a:ext>
                </a:extLst>
              </p:cNvPr>
              <p:cNvSpPr/>
              <p:nvPr/>
            </p:nvSpPr>
            <p:spPr>
              <a:xfrm rot="16200000" flipH="1">
                <a:off x="9738342" y="15216213"/>
                <a:ext cx="253898" cy="1980000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7D903DD-00E5-4DA1-A2BD-1E4165283065}"/>
                  </a:ext>
                </a:extLst>
              </p:cNvPr>
              <p:cNvSpPr/>
              <p:nvPr/>
            </p:nvSpPr>
            <p:spPr>
              <a:xfrm>
                <a:off x="8803283" y="15636067"/>
                <a:ext cx="152399" cy="173158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7B56533-2BF8-4F15-8A90-617DDF31C084}"/>
                  </a:ext>
                </a:extLst>
              </p:cNvPr>
              <p:cNvGrpSpPr/>
              <p:nvPr/>
            </p:nvGrpSpPr>
            <p:grpSpPr>
              <a:xfrm>
                <a:off x="2315468" y="12202155"/>
                <a:ext cx="10585176" cy="2364412"/>
                <a:chOff x="2315468" y="12202155"/>
                <a:chExt cx="10585176" cy="2364412"/>
              </a:xfrm>
            </p:grpSpPr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44C1CA7-B669-47E7-9906-CC353E43B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468" y="12202155"/>
                  <a:ext cx="3668916" cy="2364412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A4F26D27-54D2-45AA-BAE1-FF22B7888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892385" y="12826289"/>
                  <a:ext cx="768649" cy="1247868"/>
                </a:xfrm>
                <a:prstGeom prst="rect">
                  <a:avLst/>
                </a:prstGeom>
              </p:spPr>
            </p:pic>
            <p:sp>
              <p:nvSpPr>
                <p:cNvPr id="12" name="Arrow: Down 11">
                  <a:extLst>
                    <a:ext uri="{FF2B5EF4-FFF2-40B4-BE49-F238E27FC236}">
                      <a16:creationId xmlns:a16="http://schemas.microsoft.com/office/drawing/2014/main" id="{D75FC2D6-92FE-41CA-9915-801A15EB59A0}"/>
                    </a:ext>
                  </a:extLst>
                </p:cNvPr>
                <p:cNvSpPr/>
                <p:nvPr/>
              </p:nvSpPr>
              <p:spPr>
                <a:xfrm rot="5400000">
                  <a:off x="6211976" y="10928429"/>
                  <a:ext cx="253898" cy="4963149"/>
                </a:xfrm>
                <a:prstGeom prst="downArrow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F793EB-8167-4F0A-A0C6-BF6AF16AFABE}"/>
                    </a:ext>
                  </a:extLst>
                </p:cNvPr>
                <p:cNvSpPr/>
                <p:nvPr/>
              </p:nvSpPr>
              <p:spPr>
                <a:xfrm>
                  <a:off x="8799709" y="12565481"/>
                  <a:ext cx="152399" cy="17315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Down 13">
                  <a:extLst>
                    <a:ext uri="{FF2B5EF4-FFF2-40B4-BE49-F238E27FC236}">
                      <a16:creationId xmlns:a16="http://schemas.microsoft.com/office/drawing/2014/main" id="{0B0285EF-D518-4087-BF50-959FAF1B476E}"/>
                    </a:ext>
                  </a:extLst>
                </p:cNvPr>
                <p:cNvSpPr/>
                <p:nvPr/>
              </p:nvSpPr>
              <p:spPr>
                <a:xfrm rot="5400000" flipH="1">
                  <a:off x="9720832" y="12390367"/>
                  <a:ext cx="817715" cy="2101460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rgbClr val="BC989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Arrow: Down 55">
                <a:extLst>
                  <a:ext uri="{FF2B5EF4-FFF2-40B4-BE49-F238E27FC236}">
                    <a16:creationId xmlns:a16="http://schemas.microsoft.com/office/drawing/2014/main" id="{A61B845B-E437-43A4-8B89-C0DC85A3932D}"/>
                  </a:ext>
                </a:extLst>
              </p:cNvPr>
              <p:cNvSpPr/>
              <p:nvPr/>
            </p:nvSpPr>
            <p:spPr>
              <a:xfrm rot="16200000" flipH="1">
                <a:off x="6194759" y="13724639"/>
                <a:ext cx="253898" cy="4963149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row: Down 56">
                <a:extLst>
                  <a:ext uri="{FF2B5EF4-FFF2-40B4-BE49-F238E27FC236}">
                    <a16:creationId xmlns:a16="http://schemas.microsoft.com/office/drawing/2014/main" id="{C2CC08F5-3A1C-4C63-B084-BB64FB23AD73}"/>
                  </a:ext>
                </a:extLst>
              </p:cNvPr>
              <p:cNvSpPr/>
              <p:nvPr/>
            </p:nvSpPr>
            <p:spPr>
              <a:xfrm rot="16200000" flipH="1">
                <a:off x="6189357" y="14084679"/>
                <a:ext cx="253898" cy="4963149"/>
              </a:xfrm>
              <a:prstGeom prst="down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1FA1043-E326-464F-BDE9-98ABDF1EC82D}"/>
              </a:ext>
            </a:extLst>
          </p:cNvPr>
          <p:cNvSpPr/>
          <p:nvPr/>
        </p:nvSpPr>
        <p:spPr>
          <a:xfrm>
            <a:off x="14283043" y="10603062"/>
            <a:ext cx="2225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Light Source</a:t>
            </a:r>
            <a:endParaRPr lang="en-US" sz="3200" dirty="0">
              <a:latin typeface="Calibri (Headings)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9606DB-E98D-4997-BC57-A7FE63D1B634}"/>
              </a:ext>
            </a:extLst>
          </p:cNvPr>
          <p:cNvSpPr/>
          <p:nvPr/>
        </p:nvSpPr>
        <p:spPr>
          <a:xfrm>
            <a:off x="14800311" y="15139566"/>
            <a:ext cx="1465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Camera</a:t>
            </a:r>
            <a:endParaRPr lang="en-US" sz="3200" dirty="0">
              <a:latin typeface="Calibri (Headings)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0A0EF-9268-4352-A609-EDE6D1E018C0}"/>
              </a:ext>
            </a:extLst>
          </p:cNvPr>
          <p:cNvSpPr/>
          <p:nvPr/>
        </p:nvSpPr>
        <p:spPr>
          <a:xfrm>
            <a:off x="12742663" y="12331254"/>
            <a:ext cx="2024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White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F6922C-A84E-4A8C-9709-7B51AF6E30A0}"/>
              </a:ext>
            </a:extLst>
          </p:cNvPr>
          <p:cNvSpPr/>
          <p:nvPr/>
        </p:nvSpPr>
        <p:spPr>
          <a:xfrm>
            <a:off x="9343865" y="10450335"/>
            <a:ext cx="2699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Excitation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A71A25-BD43-4738-8251-2C9B65376CCF}"/>
              </a:ext>
            </a:extLst>
          </p:cNvPr>
          <p:cNvSpPr/>
          <p:nvPr/>
        </p:nvSpPr>
        <p:spPr>
          <a:xfrm>
            <a:off x="12064768" y="15704269"/>
            <a:ext cx="2217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Barrier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8C24A69-9DC2-416C-840C-63882157AE3A}"/>
              </a:ext>
            </a:extLst>
          </p:cNvPr>
          <p:cNvSpPr/>
          <p:nvPr/>
        </p:nvSpPr>
        <p:spPr>
          <a:xfrm>
            <a:off x="5994971" y="12763302"/>
            <a:ext cx="4935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Fluorescein in retinal vessels</a:t>
            </a:r>
            <a:endParaRPr lang="en-US" sz="3200" dirty="0">
              <a:latin typeface="Calibri (Headings)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4645F2-DEA9-4A2E-9BA2-527DC7A6DFA4}"/>
              </a:ext>
            </a:extLst>
          </p:cNvPr>
          <p:cNvSpPr/>
          <p:nvPr/>
        </p:nvSpPr>
        <p:spPr>
          <a:xfrm>
            <a:off x="9862975" y="11827198"/>
            <a:ext cx="1748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Blue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B84D68-3D15-44AA-8A70-AF13B39727DA}"/>
              </a:ext>
            </a:extLst>
          </p:cNvPr>
          <p:cNvSpPr/>
          <p:nvPr/>
        </p:nvSpPr>
        <p:spPr>
          <a:xfrm>
            <a:off x="9381116" y="15067558"/>
            <a:ext cx="2576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Reflected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193AB0-4D3F-444B-AE31-6944D51EFF73}"/>
              </a:ext>
            </a:extLst>
          </p:cNvPr>
          <p:cNvSpPr/>
          <p:nvPr/>
        </p:nvSpPr>
        <p:spPr>
          <a:xfrm>
            <a:off x="9226569" y="13699406"/>
            <a:ext cx="2956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Fluorescent light</a:t>
            </a:r>
            <a:endParaRPr lang="en-US" sz="3200" dirty="0">
              <a:latin typeface="Calibri (Headings)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C1BCF72-C098-46E0-9287-9EF899BB181B}"/>
              </a:ext>
            </a:extLst>
          </p:cNvPr>
          <p:cNvGrpSpPr/>
          <p:nvPr/>
        </p:nvGrpSpPr>
        <p:grpSpPr>
          <a:xfrm>
            <a:off x="17676278" y="21690091"/>
            <a:ext cx="11973539" cy="12963396"/>
            <a:chOff x="17676278" y="21690091"/>
            <a:chExt cx="11973539" cy="12963396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FF7334C-0F1A-4249-8C33-537D12155E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676278" y="22338588"/>
              <a:ext cx="11973539" cy="11682324"/>
              <a:chOff x="18907443" y="23760000"/>
              <a:chExt cx="10247638" cy="9998400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41FD70A-9A1E-423B-98F5-83CA8F587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B08F71B2-32D6-458D-9728-70197FBD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FA1BC46F-5B99-42DE-961E-6C8EE9A9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76854B3-2AE7-48D8-9544-99B259909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83B585F-1710-42AB-ACDB-D8A7A8961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9D911B-B58E-4695-91CF-4321A0B92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2A949D9-4EE7-4664-9169-1588BC925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1FE942E-8A10-464E-ABAE-327D8916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B5A68D9A-ACA9-40D4-9319-4FA43AD05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AF9C53C3-589D-4AB0-BAF5-B3C623978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B91590BF-98FE-4773-B2DA-8A8B21FE8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BA846EE-B363-4B0F-8A75-2169E911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BBCCAA6C-04DA-41F8-B8DB-56E2312AD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E8AE343B-0247-456B-939A-638ACBCC5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689F888-4A64-4F09-8BD7-D0CFE19D8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E4A9665F-7239-4385-909A-7089E6EE1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37600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075740-FFC3-4C10-8AF0-C575777401AA}"/>
                </a:ext>
              </a:extLst>
            </p:cNvPr>
            <p:cNvGrpSpPr/>
            <p:nvPr/>
          </p:nvGrpSpPr>
          <p:grpSpPr>
            <a:xfrm>
              <a:off x="17948299" y="21690091"/>
              <a:ext cx="11452829" cy="431801"/>
              <a:chOff x="17923824" y="21690091"/>
              <a:chExt cx="11452829" cy="431801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4E022FBB-6EAF-4433-A46A-8BB58FAA0F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3824" y="21690091"/>
                <a:ext cx="2412400" cy="425744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EE2C2FE6-1BA3-4E0D-813A-137CECA1200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6346" y="21690091"/>
                <a:ext cx="2462730" cy="43047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1A51C6CC-395F-4759-817C-2386EBFEA3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9198" y="21690091"/>
                <a:ext cx="2486942" cy="429238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52B5741F-617A-4836-A923-F37678CA508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16262" y="21690091"/>
                <a:ext cx="2560391" cy="431801"/>
              </a:xfrm>
              <a:prstGeom prst="rect">
                <a:avLst/>
              </a:prstGeom>
            </p:spPr>
          </p:pic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B8FF2B2-A9DC-4CB9-AA36-48D2AEDB2FD8}"/>
                </a:ext>
              </a:extLst>
            </p:cNvPr>
            <p:cNvGrpSpPr/>
            <p:nvPr/>
          </p:nvGrpSpPr>
          <p:grpSpPr>
            <a:xfrm>
              <a:off x="17948299" y="34221686"/>
              <a:ext cx="11452829" cy="431801"/>
              <a:chOff x="17923824" y="21690091"/>
              <a:chExt cx="11452829" cy="431801"/>
            </a:xfrm>
          </p:grpSpPr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2EE40DF3-3C41-428C-9FF3-D9F93F2157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3824" y="21690091"/>
                <a:ext cx="2412400" cy="425744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A095E990-D8E5-46A1-A134-77534608DA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6346" y="21690091"/>
                <a:ext cx="2462730" cy="43047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3121C6F6-414F-4464-BBAE-0BF57D3548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9198" y="21690091"/>
                <a:ext cx="2486942" cy="429238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5E337C6-84E7-4105-AF1E-129A2DB10D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16262" y="21690091"/>
                <a:ext cx="2560391" cy="431801"/>
              </a:xfrm>
              <a:prstGeom prst="rect">
                <a:avLst/>
              </a:prstGeom>
            </p:spPr>
          </p:pic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C25FF79-37E2-461C-8D22-ED8D4D410A29}"/>
              </a:ext>
            </a:extLst>
          </p:cNvPr>
          <p:cNvGrpSpPr>
            <a:grpSpLocks noChangeAspect="1"/>
          </p:cNvGrpSpPr>
          <p:nvPr/>
        </p:nvGrpSpPr>
        <p:grpSpPr>
          <a:xfrm>
            <a:off x="17360772" y="9162902"/>
            <a:ext cx="6492183" cy="5400000"/>
            <a:chOff x="5202883" y="14635510"/>
            <a:chExt cx="18180133" cy="15121680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BE6F76A-4A3C-41E0-8ADF-74FFA0E69DD0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A07A5114-E63B-4B71-A75A-AD60A65AB079}"/>
                </a:ext>
              </a:extLst>
            </p:cNvPr>
            <p:cNvGrpSpPr/>
            <p:nvPr/>
          </p:nvGrpSpPr>
          <p:grpSpPr>
            <a:xfrm>
              <a:off x="5609504" y="15109140"/>
              <a:ext cx="17126962" cy="13976836"/>
              <a:chOff x="2258624" y="894317"/>
              <a:chExt cx="6896040" cy="5627666"/>
            </a:xfrm>
          </p:grpSpPr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62658178-EC9E-4222-B8E6-01DA55EEF3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8624" y="894317"/>
                <a:ext cx="6896040" cy="5162593"/>
                <a:chOff x="2258624" y="894317"/>
                <a:chExt cx="6896040" cy="5162593"/>
              </a:xfrm>
            </p:grpSpPr>
            <p:sp>
              <p:nvSpPr>
                <p:cNvPr id="367" name="Arrow: Right 366">
                  <a:extLst>
                    <a:ext uri="{FF2B5EF4-FFF2-40B4-BE49-F238E27FC236}">
                      <a16:creationId xmlns:a16="http://schemas.microsoft.com/office/drawing/2014/main" id="{327CD43C-9E7F-4A58-A095-DEE06A64C531}"/>
                    </a:ext>
                  </a:extLst>
                </p:cNvPr>
                <p:cNvSpPr/>
                <p:nvPr/>
              </p:nvSpPr>
              <p:spPr>
                <a:xfrm>
                  <a:off x="4327281" y="3250142"/>
                  <a:ext cx="472528" cy="29867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68" name="Arrow: Bent-Up 367">
                  <a:extLst>
                    <a:ext uri="{FF2B5EF4-FFF2-40B4-BE49-F238E27FC236}">
                      <a16:creationId xmlns:a16="http://schemas.microsoft.com/office/drawing/2014/main" id="{6794F2D5-3F60-488D-8544-B0CE18981C96}"/>
                    </a:ext>
                  </a:extLst>
                </p:cNvPr>
                <p:cNvSpPr/>
                <p:nvPr/>
              </p:nvSpPr>
              <p:spPr>
                <a:xfrm rot="5400000">
                  <a:off x="2746194" y="2437716"/>
                  <a:ext cx="1649277" cy="529357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69" name="Arrow: Bent-Up 368">
                  <a:extLst>
                    <a:ext uri="{FF2B5EF4-FFF2-40B4-BE49-F238E27FC236}">
                      <a16:creationId xmlns:a16="http://schemas.microsoft.com/office/drawing/2014/main" id="{BC626D62-0FB2-49C6-8406-39E3A741166A}"/>
                    </a:ext>
                  </a:extLst>
                </p:cNvPr>
                <p:cNvSpPr/>
                <p:nvPr/>
              </p:nvSpPr>
              <p:spPr>
                <a:xfrm rot="10800000" flipV="1">
                  <a:off x="4022055" y="3725041"/>
                  <a:ext cx="2330734" cy="642459"/>
                </a:xfrm>
                <a:prstGeom prst="bentUpArrow">
                  <a:avLst>
                    <a:gd name="adj1" fmla="val 25000"/>
                    <a:gd name="adj2" fmla="val 23371"/>
                    <a:gd name="adj3" fmla="val 25000"/>
                  </a:avLst>
                </a:prstGeom>
                <a:solidFill>
                  <a:srgbClr val="C00000">
                    <a:alpha val="81000"/>
                  </a:srgbClr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0" name="Arrow: Right 369">
                  <a:extLst>
                    <a:ext uri="{FF2B5EF4-FFF2-40B4-BE49-F238E27FC236}">
                      <a16:creationId xmlns:a16="http://schemas.microsoft.com/office/drawing/2014/main" id="{A947C925-F530-44D9-97A6-2FD6D1262A86}"/>
                    </a:ext>
                  </a:extLst>
                </p:cNvPr>
                <p:cNvSpPr/>
                <p:nvPr/>
              </p:nvSpPr>
              <p:spPr>
                <a:xfrm>
                  <a:off x="6325951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1" name="Arrow: Right 370">
                  <a:extLst>
                    <a:ext uri="{FF2B5EF4-FFF2-40B4-BE49-F238E27FC236}">
                      <a16:creationId xmlns:a16="http://schemas.microsoft.com/office/drawing/2014/main" id="{9C539797-4B6E-40BF-89BD-97D9DC22CE9B}"/>
                    </a:ext>
                  </a:extLst>
                </p:cNvPr>
                <p:cNvSpPr/>
                <p:nvPr/>
              </p:nvSpPr>
              <p:spPr>
                <a:xfrm>
                  <a:off x="3660304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2" name="Arrow: Bent-Up 371">
                  <a:extLst>
                    <a:ext uri="{FF2B5EF4-FFF2-40B4-BE49-F238E27FC236}">
                      <a16:creationId xmlns:a16="http://schemas.microsoft.com/office/drawing/2014/main" id="{88C2273E-4BBD-4FC0-B4EA-9149FB8690F8}"/>
                    </a:ext>
                  </a:extLst>
                </p:cNvPr>
                <p:cNvSpPr/>
                <p:nvPr/>
              </p:nvSpPr>
              <p:spPr>
                <a:xfrm rot="16200000" flipH="1">
                  <a:off x="803258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3" name="Arrow: Bent-Up 372">
                  <a:extLst>
                    <a:ext uri="{FF2B5EF4-FFF2-40B4-BE49-F238E27FC236}">
                      <a16:creationId xmlns:a16="http://schemas.microsoft.com/office/drawing/2014/main" id="{6623EA53-0235-4A3E-B765-A5B7BE8DE993}"/>
                    </a:ext>
                  </a:extLst>
                </p:cNvPr>
                <p:cNvSpPr/>
                <p:nvPr/>
              </p:nvSpPr>
              <p:spPr>
                <a:xfrm rot="5400000">
                  <a:off x="277955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74" name="Picture 373">
                  <a:extLst>
                    <a:ext uri="{FF2B5EF4-FFF2-40B4-BE49-F238E27FC236}">
                      <a16:creationId xmlns:a16="http://schemas.microsoft.com/office/drawing/2014/main" id="{3C31613D-EF2D-4FC4-AFEC-20A77EB5A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3137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375" name="Picture 374">
                  <a:extLst>
                    <a:ext uri="{FF2B5EF4-FFF2-40B4-BE49-F238E27FC236}">
                      <a16:creationId xmlns:a16="http://schemas.microsoft.com/office/drawing/2014/main" id="{5AE3E05F-18F4-40CD-9E60-D601D685C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67649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376" name="Picture 375">
                  <a:extLst>
                    <a:ext uri="{FF2B5EF4-FFF2-40B4-BE49-F238E27FC236}">
                      <a16:creationId xmlns:a16="http://schemas.microsoft.com/office/drawing/2014/main" id="{1006D210-CF19-4077-8420-62334CE8D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8624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F8101CDA-495A-4B1E-A823-252FBC5B3E6F}"/>
                    </a:ext>
                  </a:extLst>
                </p:cNvPr>
                <p:cNvSpPr/>
                <p:nvPr/>
              </p:nvSpPr>
              <p:spPr>
                <a:xfrm>
                  <a:off x="3004970" y="1260977"/>
                  <a:ext cx="5453584" cy="1791932"/>
                </a:xfrm>
                <a:prstGeom prst="rect">
                  <a:avLst/>
                </a:prstGeom>
                <a:solidFill>
                  <a:schemeClr val="bg2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74AB4038-B85A-4E14-B1F1-DF49214FBA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44375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379" name="Picture 378">
                  <a:extLst>
                    <a:ext uri="{FF2B5EF4-FFF2-40B4-BE49-F238E27FC236}">
                      <a16:creationId xmlns:a16="http://schemas.microsoft.com/office/drawing/2014/main" id="{8C4EC128-5BFD-400D-AA5E-DCE6BC00E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79288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C1EAF4BB-B845-4584-B4DD-4C2E57FA4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14201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3F49F9D6-876D-4EAF-9C8B-820A9E9F2FB3}"/>
                    </a:ext>
                  </a:extLst>
                </p:cNvPr>
                <p:cNvSpPr/>
                <p:nvPr/>
              </p:nvSpPr>
              <p:spPr>
                <a:xfrm>
                  <a:off x="400665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CB703EE5-247C-4E9F-B8D6-74772B1435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805" y="4764625"/>
                  <a:ext cx="336720" cy="218376"/>
                </a:xfrm>
                <a:prstGeom prst="rect">
                  <a:avLst/>
                </a:prstGeom>
              </p:spPr>
            </p:pic>
            <p:pic>
              <p:nvPicPr>
                <p:cNvPr id="383" name="Picture 382">
                  <a:extLst>
                    <a:ext uri="{FF2B5EF4-FFF2-40B4-BE49-F238E27FC236}">
                      <a16:creationId xmlns:a16="http://schemas.microsoft.com/office/drawing/2014/main" id="{5C9FCA9F-02D2-44EF-9B8D-D15C150EEA0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0855" y="3273893"/>
                  <a:ext cx="4243809" cy="272762"/>
                </a:xfrm>
                <a:prstGeom prst="rect">
                  <a:avLst/>
                </a:prstGeom>
              </p:spPr>
            </p:pic>
            <p:pic>
              <p:nvPicPr>
                <p:cNvPr id="384" name="Picture 383">
                  <a:extLst>
                    <a:ext uri="{FF2B5EF4-FFF2-40B4-BE49-F238E27FC236}">
                      <a16:creationId xmlns:a16="http://schemas.microsoft.com/office/drawing/2014/main" id="{F1B66A19-B47B-420E-8396-A2AE9EFD0B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4" y="5791767"/>
                  <a:ext cx="3759238" cy="265143"/>
                </a:xfrm>
                <a:prstGeom prst="rect">
                  <a:avLst/>
                </a:prstGeom>
              </p:spPr>
            </p:pic>
            <p:pic>
              <p:nvPicPr>
                <p:cNvPr id="385" name="Picture 384">
                  <a:extLst>
                    <a:ext uri="{FF2B5EF4-FFF2-40B4-BE49-F238E27FC236}">
                      <a16:creationId xmlns:a16="http://schemas.microsoft.com/office/drawing/2014/main" id="{55B929D4-9F05-4934-9615-09A4FC4FE5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7953" y="3705260"/>
                  <a:ext cx="807619" cy="251429"/>
                </a:xfrm>
                <a:prstGeom prst="rect">
                  <a:avLst/>
                </a:prstGeom>
              </p:spPr>
            </p:pic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8BF1B308-48DC-4958-86BF-EA1823AF8F3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7008" y="3765871"/>
                  <a:ext cx="252952" cy="211810"/>
                </a:xfrm>
                <a:prstGeom prst="rect">
                  <a:avLst/>
                </a:prstGeom>
              </p:spPr>
            </p:pic>
            <p:pic>
              <p:nvPicPr>
                <p:cNvPr id="387" name="Picture 386">
                  <a:extLst>
                    <a:ext uri="{FF2B5EF4-FFF2-40B4-BE49-F238E27FC236}">
                      <a16:creationId xmlns:a16="http://schemas.microsoft.com/office/drawing/2014/main" id="{9FA9B10B-018C-4758-9F5B-6A90ED1D45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8121" y="3726252"/>
                  <a:ext cx="1374476" cy="251429"/>
                </a:xfrm>
                <a:prstGeom prst="rect">
                  <a:avLst/>
                </a:prstGeom>
              </p:spPr>
            </p:pic>
            <p:pic>
              <p:nvPicPr>
                <p:cNvPr id="388" name="Picture 387">
                  <a:extLst>
                    <a:ext uri="{FF2B5EF4-FFF2-40B4-BE49-F238E27FC236}">
                      <a16:creationId xmlns:a16="http://schemas.microsoft.com/office/drawing/2014/main" id="{DAA4908D-307B-4F1A-A78E-BE33367E15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314" y="894317"/>
                  <a:ext cx="2800762" cy="227048"/>
                </a:xfrm>
                <a:prstGeom prst="rect">
                  <a:avLst/>
                </a:prstGeom>
              </p:spPr>
            </p:pic>
            <p:sp>
              <p:nvSpPr>
                <p:cNvPr id="389" name="Rectangle: Rounded Corners 388">
                  <a:extLst>
                    <a:ext uri="{FF2B5EF4-FFF2-40B4-BE49-F238E27FC236}">
                      <a16:creationId xmlns:a16="http://schemas.microsoft.com/office/drawing/2014/main" id="{6CC844F1-0590-4B53-81CC-BA449F5D75DC}"/>
                    </a:ext>
                  </a:extLst>
                </p:cNvPr>
                <p:cNvSpPr/>
                <p:nvPr/>
              </p:nvSpPr>
              <p:spPr>
                <a:xfrm>
                  <a:off x="664317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90" name="Picture 389">
                  <a:extLst>
                    <a:ext uri="{FF2B5EF4-FFF2-40B4-BE49-F238E27FC236}">
                      <a16:creationId xmlns:a16="http://schemas.microsoft.com/office/drawing/2014/main" id="{600FDD09-FBEF-4DB7-B7D7-974A63E090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390" y="4767875"/>
                  <a:ext cx="340271" cy="222469"/>
                </a:xfrm>
                <a:prstGeom prst="rect">
                  <a:avLst/>
                </a:prstGeom>
              </p:spPr>
            </p:pic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340E3B41-775F-4CD0-8C7B-7B029CED544F}"/>
                    </a:ext>
                  </a:extLst>
                </p:cNvPr>
                <p:cNvGrpSpPr/>
                <p:nvPr/>
              </p:nvGrpSpPr>
              <p:grpSpPr>
                <a:xfrm>
                  <a:off x="3891141" y="3163567"/>
                  <a:ext cx="529356" cy="491645"/>
                  <a:chOff x="3995216" y="3235493"/>
                  <a:chExt cx="529356" cy="491645"/>
                </a:xfrm>
              </p:grpSpPr>
              <p:sp>
                <p:nvSpPr>
                  <p:cNvPr id="392" name="Rectangle: Rounded Corners 391">
                    <a:extLst>
                      <a:ext uri="{FF2B5EF4-FFF2-40B4-BE49-F238E27FC236}">
                        <a16:creationId xmlns:a16="http://schemas.microsoft.com/office/drawing/2014/main" id="{41D32DDF-681E-4D56-9AE8-DC01782491AC}"/>
                      </a:ext>
                    </a:extLst>
                  </p:cNvPr>
                  <p:cNvSpPr/>
                  <p:nvPr/>
                </p:nvSpPr>
                <p:spPr>
                  <a:xfrm>
                    <a:off x="3995216" y="3235493"/>
                    <a:ext cx="529356" cy="491645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366"/>
                  </a:p>
                </p:txBody>
              </p:sp>
              <p:pic>
                <p:nvPicPr>
                  <p:cNvPr id="393" name="Picture 392">
                    <a:extLst>
                      <a:ext uri="{FF2B5EF4-FFF2-40B4-BE49-F238E27FC236}">
                        <a16:creationId xmlns:a16="http://schemas.microsoft.com/office/drawing/2014/main" id="{2291E3C3-C217-45FE-8193-FA3EF842720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7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2478" y="3374715"/>
                    <a:ext cx="351048" cy="21319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F1C6779C-9633-474C-96FE-992479138E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9417" y="6264324"/>
                <a:ext cx="5037971" cy="257659"/>
              </a:xfrm>
              <a:prstGeom prst="rect">
                <a:avLst/>
              </a:prstGeom>
            </p:spPr>
          </p:pic>
        </p:grp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3D01A0D-5B7D-4D4E-95CE-19AEA1F5D0C6}"/>
              </a:ext>
            </a:extLst>
          </p:cNvPr>
          <p:cNvGrpSpPr>
            <a:grpSpLocks noChangeAspect="1"/>
          </p:cNvGrpSpPr>
          <p:nvPr/>
        </p:nvGrpSpPr>
        <p:grpSpPr>
          <a:xfrm>
            <a:off x="17360772" y="14851534"/>
            <a:ext cx="6492183" cy="5400000"/>
            <a:chOff x="5202883" y="14635510"/>
            <a:chExt cx="18180133" cy="15121680"/>
          </a:xfrm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CDBB487-CBD4-4A4F-BEA3-091EDA3BB054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Arrow: Right 395">
              <a:extLst>
                <a:ext uri="{FF2B5EF4-FFF2-40B4-BE49-F238E27FC236}">
                  <a16:creationId xmlns:a16="http://schemas.microsoft.com/office/drawing/2014/main" id="{1CB6AD4B-47C4-4B87-85C6-3F49CDF3E153}"/>
                </a:ext>
              </a:extLst>
            </p:cNvPr>
            <p:cNvSpPr/>
            <p:nvPr/>
          </p:nvSpPr>
          <p:spPr>
            <a:xfrm>
              <a:off x="15711092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9A461B8-13A6-4601-83D5-8D269D1068E2}"/>
                </a:ext>
              </a:extLst>
            </p:cNvPr>
            <p:cNvSpPr/>
            <p:nvPr/>
          </p:nvSpPr>
          <p:spPr>
            <a:xfrm>
              <a:off x="16498937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8" name="Arrow: Bent-Up 397">
              <a:extLst>
                <a:ext uri="{FF2B5EF4-FFF2-40B4-BE49-F238E27FC236}">
                  <a16:creationId xmlns:a16="http://schemas.microsoft.com/office/drawing/2014/main" id="{C40C9204-2E3E-481D-B813-FE510BB18DBC}"/>
                </a:ext>
              </a:extLst>
            </p:cNvPr>
            <p:cNvSpPr/>
            <p:nvPr/>
          </p:nvSpPr>
          <p:spPr>
            <a:xfrm rot="5400000">
              <a:off x="6820430" y="18942316"/>
              <a:ext cx="4096134" cy="1314708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A69E2FE-9607-456F-BCB6-F3A1EA10D3CF}"/>
                </a:ext>
              </a:extLst>
            </p:cNvPr>
            <p:cNvSpPr/>
            <p:nvPr/>
          </p:nvSpPr>
          <p:spPr>
            <a:xfrm>
              <a:off x="7463124" y="16019774"/>
              <a:ext cx="13544487" cy="4450431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F4F690ED-D282-4B3D-9D13-800FC8BC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16502295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EC014DAC-1018-4825-89E0-CAC315395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12368237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A75B061-6D83-44BE-BF16-715BDF535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8234178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03" name="Arrow: Right 402">
              <a:extLst>
                <a:ext uri="{FF2B5EF4-FFF2-40B4-BE49-F238E27FC236}">
                  <a16:creationId xmlns:a16="http://schemas.microsoft.com/office/drawing/2014/main" id="{5E583599-6316-40C3-8DB9-07E3F565C611}"/>
                </a:ext>
              </a:extLst>
            </p:cNvPr>
            <p:cNvSpPr/>
            <p:nvPr/>
          </p:nvSpPr>
          <p:spPr>
            <a:xfrm>
              <a:off x="10747207" y="20960052"/>
              <a:ext cx="1173568" cy="74177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4" name="Arrow: Bent-Up 403">
              <a:extLst>
                <a:ext uri="{FF2B5EF4-FFF2-40B4-BE49-F238E27FC236}">
                  <a16:creationId xmlns:a16="http://schemas.microsoft.com/office/drawing/2014/main" id="{621F6FBF-3870-41CC-A271-9350663B4490}"/>
                </a:ext>
              </a:extLst>
            </p:cNvPr>
            <p:cNvSpPr/>
            <p:nvPr/>
          </p:nvSpPr>
          <p:spPr>
            <a:xfrm rot="10800000" flipV="1">
              <a:off x="9989150" y="22139508"/>
              <a:ext cx="5788597" cy="1595607"/>
            </a:xfrm>
            <a:prstGeom prst="bentUpArrow">
              <a:avLst>
                <a:gd name="adj1" fmla="val 25000"/>
                <a:gd name="adj2" fmla="val 23371"/>
                <a:gd name="adj3" fmla="val 25000"/>
              </a:avLst>
            </a:prstGeom>
            <a:solidFill>
              <a:srgbClr val="C00000">
                <a:alpha val="81000"/>
              </a:srgbClr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5" name="Arrow: Right 404">
              <a:extLst>
                <a:ext uri="{FF2B5EF4-FFF2-40B4-BE49-F238E27FC236}">
                  <a16:creationId xmlns:a16="http://schemas.microsoft.com/office/drawing/2014/main" id="{00426FCD-BFBB-475E-AE37-D179080CEDD6}"/>
                </a:ext>
              </a:extLst>
            </p:cNvPr>
            <p:cNvSpPr/>
            <p:nvPr/>
          </p:nvSpPr>
          <p:spPr>
            <a:xfrm>
              <a:off x="9090707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6" name="Arrow: Bent-Up 405">
              <a:extLst>
                <a:ext uri="{FF2B5EF4-FFF2-40B4-BE49-F238E27FC236}">
                  <a16:creationId xmlns:a16="http://schemas.microsoft.com/office/drawing/2014/main" id="{2982E5FB-F063-4887-8203-2B48E790A3DA}"/>
                </a:ext>
              </a:extLst>
            </p:cNvPr>
            <p:cNvSpPr/>
            <p:nvPr/>
          </p:nvSpPr>
          <p:spPr>
            <a:xfrm rot="16200000" flipH="1">
              <a:off x="19949680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7" name="Arrow: Bent-Up 406">
              <a:extLst>
                <a:ext uri="{FF2B5EF4-FFF2-40B4-BE49-F238E27FC236}">
                  <a16:creationId xmlns:a16="http://schemas.microsoft.com/office/drawing/2014/main" id="{B5D4A491-B49A-4E2C-BCF4-3E085C1479F1}"/>
                </a:ext>
              </a:extLst>
            </p:cNvPr>
            <p:cNvSpPr/>
            <p:nvPr/>
          </p:nvSpPr>
          <p:spPr>
            <a:xfrm rot="5400000">
              <a:off x="6903287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C57ADA64-7542-40D2-81B6-A062BAD5BEA9}"/>
                </a:ext>
              </a:extLst>
            </p:cNvPr>
            <p:cNvSpPr/>
            <p:nvPr/>
          </p:nvSpPr>
          <p:spPr>
            <a:xfrm>
              <a:off x="9950893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D623C925-70C0-4EBA-958B-E521DBB207E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384" y="24699857"/>
              <a:ext cx="836276" cy="542357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BBEC0B0F-33B2-48F7-8D9C-89F120439F3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6568" y="21019040"/>
              <a:ext cx="10553724" cy="686192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3974D91E-4910-4E60-B664-F1FB654D5E1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243" y="27272416"/>
              <a:ext cx="9400852" cy="695145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ADC84D7C-95C3-45C8-983A-FC1D999FC8B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470" y="22090380"/>
              <a:ext cx="2008073" cy="628178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D2657BEA-A09D-46EE-B627-B18F13B0FF4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959" y="22240913"/>
              <a:ext cx="626886" cy="519662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533652C3-BF07-4E55-9A0A-F833144C976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9005" y="22142516"/>
              <a:ext cx="3411951" cy="628178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CDB14A65-6861-4AB3-9FD5-FCE6DEA9A20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504" y="15109140"/>
              <a:ext cx="6836477" cy="571443"/>
            </a:xfrm>
            <a:prstGeom prst="rect">
              <a:avLst/>
            </a:prstGeom>
          </p:spPr>
        </p:pic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652A28D2-C671-4442-92A0-28C2BE06A1D6}"/>
                </a:ext>
              </a:extLst>
            </p:cNvPr>
            <p:cNvSpPr/>
            <p:nvPr/>
          </p:nvSpPr>
          <p:spPr>
            <a:xfrm>
              <a:off x="9664013" y="20745035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0A788117-5A85-490A-BA5F-BBAF0020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6827" y="23035522"/>
              <a:ext cx="3737312" cy="3737312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A10FB3B8-B3AE-4158-B0C1-73EDF8B9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0648" y="23035522"/>
              <a:ext cx="3737312" cy="3737312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1B542EB1-2B44-436F-A977-30C23A8C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468" y="23035522"/>
              <a:ext cx="3737312" cy="3737312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438E8AC3-A34A-4800-BBA0-47BD9EC8C0E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53" y="24705828"/>
              <a:ext cx="845095" cy="552523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F82BADAC-8258-4352-8455-0D5BDF0CC93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231" y="28446056"/>
              <a:ext cx="12664071" cy="636120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A6DEEC54-FB6D-403A-8E5B-94C8890DC17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065" y="21090806"/>
              <a:ext cx="880725" cy="539714"/>
            </a:xfrm>
            <a:prstGeom prst="rect">
              <a:avLst/>
            </a:prstGeom>
          </p:spPr>
        </p:pic>
      </p:grpSp>
      <p:sp>
        <p:nvSpPr>
          <p:cNvPr id="425" name="TextBox 64 1">
            <a:extLst>
              <a:ext uri="{FF2B5EF4-FFF2-40B4-BE49-F238E27FC236}">
                <a16:creationId xmlns:a16="http://schemas.microsoft.com/office/drawing/2014/main" id="{B44BE8A5-75CE-4C54-829B-5D6BCB9F4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062" y="16376909"/>
            <a:ext cx="1410236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+mj-lt"/>
                <a:cs typeface="Verdana"/>
              </a:rPr>
              <a:t>Figure 1:</a:t>
            </a:r>
            <a:r>
              <a:rPr lang="en-US" sz="3200" dirty="0">
                <a:latin typeface="+mj-lt"/>
                <a:cs typeface="Verdana"/>
              </a:rPr>
              <a:t> An intravenous, fluorescent dye bounds to leukocytes, which excites the molecules when exposed to blue light. This, in turn, produces a narrow yellow-green light. The enhanced image highlights different features of the fundus.</a:t>
            </a:r>
          </a:p>
        </p:txBody>
      </p:sp>
      <p:grpSp>
        <p:nvGrpSpPr>
          <p:cNvPr id="426" name="Group 138">
            <a:extLst>
              <a:ext uri="{FF2B5EF4-FFF2-40B4-BE49-F238E27FC236}">
                <a16:creationId xmlns:a16="http://schemas.microsoft.com/office/drawing/2014/main" id="{A4FD65C5-8C2B-4070-BD1E-77795DBBB3B0}"/>
              </a:ext>
            </a:extLst>
          </p:cNvPr>
          <p:cNvGrpSpPr/>
          <p:nvPr/>
        </p:nvGrpSpPr>
        <p:grpSpPr>
          <a:xfrm>
            <a:off x="1856128" y="18355305"/>
            <a:ext cx="15004497" cy="2152958"/>
            <a:chOff x="885211" y="11688232"/>
            <a:chExt cx="15251658" cy="2496108"/>
          </a:xfrm>
        </p:grpSpPr>
        <p:sp>
          <p:nvSpPr>
            <p:cNvPr id="427" name="AutoShape 406 3">
              <a:extLst>
                <a:ext uri="{FF2B5EF4-FFF2-40B4-BE49-F238E27FC236}">
                  <a16:creationId xmlns:a16="http://schemas.microsoft.com/office/drawing/2014/main" id="{ED3F3A9B-80AD-4783-953B-64BC8C1E6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02" y="11688232"/>
              <a:ext cx="15240767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Introduction</a:t>
              </a:r>
            </a:p>
          </p:txBody>
        </p:sp>
        <p:sp>
          <p:nvSpPr>
            <p:cNvPr id="428" name="TextBox 54">
              <a:extLst>
                <a:ext uri="{FF2B5EF4-FFF2-40B4-BE49-F238E27FC236}">
                  <a16:creationId xmlns:a16="http://schemas.microsoft.com/office/drawing/2014/main" id="{2E57CD25-0B80-4C96-A945-6F1A9F561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211" y="12810597"/>
              <a:ext cx="15241017" cy="1373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Angiographic imaging may pose risks of harm to the patient</a:t>
              </a:r>
            </a:p>
            <a:p>
              <a:pPr marL="2666065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600" dirty="0"/>
                <a:t>Allergic reaction, nausea, thrombophlebitis, seizures</a:t>
              </a:r>
              <a:endParaRPr lang="en-US" sz="3500" dirty="0">
                <a:cs typeface="Verdan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88188C-8BC6-4694-B800-236A481FDE9F}"/>
              </a:ext>
            </a:extLst>
          </p:cNvPr>
          <p:cNvGrpSpPr>
            <a:grpSpLocks noChangeAspect="1"/>
          </p:cNvGrpSpPr>
          <p:nvPr/>
        </p:nvGrpSpPr>
        <p:grpSpPr>
          <a:xfrm>
            <a:off x="5202883" y="14635510"/>
            <a:ext cx="18180133" cy="15121680"/>
            <a:chOff x="5202883" y="14635510"/>
            <a:chExt cx="18180133" cy="151216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5799BF-DCB9-4B80-8CEC-3D05F24C8F77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538331-A2FA-4BE4-8BEE-160A5B38770C}"/>
                </a:ext>
              </a:extLst>
            </p:cNvPr>
            <p:cNvGrpSpPr/>
            <p:nvPr/>
          </p:nvGrpSpPr>
          <p:grpSpPr>
            <a:xfrm>
              <a:off x="5609504" y="15109140"/>
              <a:ext cx="17126962" cy="13976836"/>
              <a:chOff x="2258624" y="894317"/>
              <a:chExt cx="6896040" cy="562766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846DF63-5669-4398-AE66-6D68703367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8624" y="894317"/>
                <a:ext cx="6896040" cy="5162593"/>
                <a:chOff x="2258624" y="894317"/>
                <a:chExt cx="6896040" cy="5162593"/>
              </a:xfrm>
            </p:grpSpPr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346E9AC3-A3C0-4AC1-A17E-982F6900EBAE}"/>
                    </a:ext>
                  </a:extLst>
                </p:cNvPr>
                <p:cNvSpPr/>
                <p:nvPr/>
              </p:nvSpPr>
              <p:spPr>
                <a:xfrm>
                  <a:off x="4327281" y="3250142"/>
                  <a:ext cx="472528" cy="29867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4" name="Arrow: Bent-Up 33">
                  <a:extLst>
                    <a:ext uri="{FF2B5EF4-FFF2-40B4-BE49-F238E27FC236}">
                      <a16:creationId xmlns:a16="http://schemas.microsoft.com/office/drawing/2014/main" id="{66A8A6A5-1C30-47CF-849B-897443A8C5A4}"/>
                    </a:ext>
                  </a:extLst>
                </p:cNvPr>
                <p:cNvSpPr/>
                <p:nvPr/>
              </p:nvSpPr>
              <p:spPr>
                <a:xfrm rot="5400000">
                  <a:off x="2746194" y="2437716"/>
                  <a:ext cx="1649277" cy="529357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5" name="Arrow: Bent-Up 34">
                  <a:extLst>
                    <a:ext uri="{FF2B5EF4-FFF2-40B4-BE49-F238E27FC236}">
                      <a16:creationId xmlns:a16="http://schemas.microsoft.com/office/drawing/2014/main" id="{FD2D6757-BAB9-4A18-84AA-21B6FB3A247D}"/>
                    </a:ext>
                  </a:extLst>
                </p:cNvPr>
                <p:cNvSpPr/>
                <p:nvPr/>
              </p:nvSpPr>
              <p:spPr>
                <a:xfrm rot="10800000" flipV="1">
                  <a:off x="4022055" y="3725041"/>
                  <a:ext cx="2330734" cy="642459"/>
                </a:xfrm>
                <a:prstGeom prst="bentUpArrow">
                  <a:avLst>
                    <a:gd name="adj1" fmla="val 25000"/>
                    <a:gd name="adj2" fmla="val 23371"/>
                    <a:gd name="adj3" fmla="val 25000"/>
                  </a:avLst>
                </a:prstGeom>
                <a:solidFill>
                  <a:srgbClr val="C00000">
                    <a:alpha val="81000"/>
                  </a:srgbClr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76" name="Arrow: Right 75">
                  <a:extLst>
                    <a:ext uri="{FF2B5EF4-FFF2-40B4-BE49-F238E27FC236}">
                      <a16:creationId xmlns:a16="http://schemas.microsoft.com/office/drawing/2014/main" id="{B52B8961-AA59-4D86-8162-6431D50023FF}"/>
                    </a:ext>
                  </a:extLst>
                </p:cNvPr>
                <p:cNvSpPr/>
                <p:nvPr/>
              </p:nvSpPr>
              <p:spPr>
                <a:xfrm>
                  <a:off x="6325951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8CCF96B3-D8BB-4BB3-B249-2ADB1BABB301}"/>
                    </a:ext>
                  </a:extLst>
                </p:cNvPr>
                <p:cNvSpPr/>
                <p:nvPr/>
              </p:nvSpPr>
              <p:spPr>
                <a:xfrm>
                  <a:off x="3660304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75" name="Arrow: Bent-Up 74">
                  <a:extLst>
                    <a:ext uri="{FF2B5EF4-FFF2-40B4-BE49-F238E27FC236}">
                      <a16:creationId xmlns:a16="http://schemas.microsoft.com/office/drawing/2014/main" id="{1EBD8B8B-0F21-44D9-8B21-A25477FAC770}"/>
                    </a:ext>
                  </a:extLst>
                </p:cNvPr>
                <p:cNvSpPr/>
                <p:nvPr/>
              </p:nvSpPr>
              <p:spPr>
                <a:xfrm rot="16200000" flipH="1">
                  <a:off x="803258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3" name="Arrow: Bent-Up 32">
                  <a:extLst>
                    <a:ext uri="{FF2B5EF4-FFF2-40B4-BE49-F238E27FC236}">
                      <a16:creationId xmlns:a16="http://schemas.microsoft.com/office/drawing/2014/main" id="{713A6D85-47CB-4373-ADDB-8EF111281353}"/>
                    </a:ext>
                  </a:extLst>
                </p:cNvPr>
                <p:cNvSpPr/>
                <p:nvPr/>
              </p:nvSpPr>
              <p:spPr>
                <a:xfrm rot="5400000">
                  <a:off x="277955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649CA57-1E08-4210-BF82-804247EA9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3137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0518D64-491D-4D47-9ED1-62DF8F1CE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67649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72CC8B4C-76F2-4EB6-890F-C660AC393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8624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199C566-9179-4E7A-BD74-B3F286C94CF9}"/>
                    </a:ext>
                  </a:extLst>
                </p:cNvPr>
                <p:cNvSpPr/>
                <p:nvPr/>
              </p:nvSpPr>
              <p:spPr>
                <a:xfrm>
                  <a:off x="3004970" y="1260977"/>
                  <a:ext cx="5453584" cy="1791932"/>
                </a:xfrm>
                <a:prstGeom prst="rect">
                  <a:avLst/>
                </a:prstGeom>
                <a:solidFill>
                  <a:schemeClr val="bg2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B639FC1-9E39-4964-A8C2-0775FF895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4375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E32E405-1C06-40DF-95AF-5EED1F8A0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9288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F27BB6B-DC99-4427-83E4-6139AA86C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4201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9B44D75-F281-459D-9B51-4161CAE7B2F7}"/>
                    </a:ext>
                  </a:extLst>
                </p:cNvPr>
                <p:cNvSpPr/>
                <p:nvPr/>
              </p:nvSpPr>
              <p:spPr>
                <a:xfrm>
                  <a:off x="400665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4871311-CB84-4952-87CB-AEBCE5FC318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805" y="4764625"/>
                  <a:ext cx="336720" cy="218376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16FF92-3F6C-4817-8A94-452CBEE1BFB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0855" y="3273893"/>
                  <a:ext cx="4243809" cy="27276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3ABB4151-711C-4926-9AE0-2CF7D3AD5BC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4" y="5791767"/>
                  <a:ext cx="3759238" cy="26514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4F3B84B-78CA-4221-B86A-CAB8937A90C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7953" y="3705260"/>
                  <a:ext cx="807619" cy="25142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8AA21B82-AEE9-4F9F-B2BA-B897F3242CB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7008" y="3765871"/>
                  <a:ext cx="252952" cy="21181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3E979B96-39D4-439A-B699-22EC21EBC38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8121" y="3726252"/>
                  <a:ext cx="1374476" cy="251429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B064E9C-1A1E-476E-80B3-7F84982585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314" y="894317"/>
                  <a:ext cx="2800762" cy="227048"/>
                </a:xfrm>
                <a:prstGeom prst="rect">
                  <a:avLst/>
                </a:prstGeom>
              </p:spPr>
            </p:pic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C8951AA-8E8F-4B09-97F8-EFA6063BF08C}"/>
                    </a:ext>
                  </a:extLst>
                </p:cNvPr>
                <p:cNvSpPr/>
                <p:nvPr/>
              </p:nvSpPr>
              <p:spPr>
                <a:xfrm>
                  <a:off x="664317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49DF8D4-F47C-4006-A449-E51F0860995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390" y="4767875"/>
                  <a:ext cx="340271" cy="222469"/>
                </a:xfrm>
                <a:prstGeom prst="rect">
                  <a:avLst/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AA2D491-57C2-470B-BD11-144E7FD51E1F}"/>
                    </a:ext>
                  </a:extLst>
                </p:cNvPr>
                <p:cNvGrpSpPr/>
                <p:nvPr/>
              </p:nvGrpSpPr>
              <p:grpSpPr>
                <a:xfrm>
                  <a:off x="3891141" y="3163567"/>
                  <a:ext cx="529356" cy="491645"/>
                  <a:chOff x="3995216" y="3235493"/>
                  <a:chExt cx="529356" cy="491645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F43FBA8C-6A52-4F8F-8D08-A9F700709BC3}"/>
                      </a:ext>
                    </a:extLst>
                  </p:cNvPr>
                  <p:cNvSpPr/>
                  <p:nvPr/>
                </p:nvSpPr>
                <p:spPr>
                  <a:xfrm>
                    <a:off x="3995216" y="3235493"/>
                    <a:ext cx="529356" cy="491645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366"/>
                  </a:p>
                </p:txBody>
              </p: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7548B363-E0BC-4226-A73A-084AB23BA08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2478" y="3374715"/>
                    <a:ext cx="351048" cy="21319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3880D7-35D9-4D60-9DA5-4B585241F8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9417" y="6264324"/>
                <a:ext cx="5037971" cy="2576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458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F93C5-B6D3-4BA9-8F85-BB1940CA69AE}"/>
              </a:ext>
            </a:extLst>
          </p:cNvPr>
          <p:cNvGrpSpPr>
            <a:grpSpLocks noChangeAspect="1"/>
          </p:cNvGrpSpPr>
          <p:nvPr/>
        </p:nvGrpSpPr>
        <p:grpSpPr>
          <a:xfrm>
            <a:off x="5202883" y="14635510"/>
            <a:ext cx="18180133" cy="15121680"/>
            <a:chOff x="5202883" y="14635510"/>
            <a:chExt cx="18180133" cy="151216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7EEC8E-9889-4CE7-B593-5775E8052EAD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B52B8961-AA59-4D86-8162-6431D50023FF}"/>
                </a:ext>
              </a:extLst>
            </p:cNvPr>
            <p:cNvSpPr/>
            <p:nvPr/>
          </p:nvSpPr>
          <p:spPr>
            <a:xfrm>
              <a:off x="15711092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EC8951AA-8E8F-4B09-97F8-EFA6063BF08C}"/>
                </a:ext>
              </a:extLst>
            </p:cNvPr>
            <p:cNvSpPr/>
            <p:nvPr/>
          </p:nvSpPr>
          <p:spPr>
            <a:xfrm>
              <a:off x="16498937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4" name="Arrow: Bent-Up 33">
              <a:extLst>
                <a:ext uri="{FF2B5EF4-FFF2-40B4-BE49-F238E27FC236}">
                  <a16:creationId xmlns:a16="http://schemas.microsoft.com/office/drawing/2014/main" id="{66A8A6A5-1C30-47CF-849B-897443A8C5A4}"/>
                </a:ext>
              </a:extLst>
            </p:cNvPr>
            <p:cNvSpPr/>
            <p:nvPr/>
          </p:nvSpPr>
          <p:spPr>
            <a:xfrm rot="5400000">
              <a:off x="6820430" y="18942316"/>
              <a:ext cx="4096134" cy="1314708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99C566-9179-4E7A-BD74-B3F286C94CF9}"/>
                </a:ext>
              </a:extLst>
            </p:cNvPr>
            <p:cNvSpPr/>
            <p:nvPr/>
          </p:nvSpPr>
          <p:spPr>
            <a:xfrm>
              <a:off x="7463124" y="16019774"/>
              <a:ext cx="13544487" cy="4450431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4EF0A1-C9CB-4133-BA57-4E5C2365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502295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7B2B20-DF27-40DE-92B1-3881773AF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68237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F6E273-CCCD-4343-BEE1-5DF26477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34178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346E9AC3-A3C0-4AC1-A17E-982F6900EBAE}"/>
                </a:ext>
              </a:extLst>
            </p:cNvPr>
            <p:cNvSpPr/>
            <p:nvPr/>
          </p:nvSpPr>
          <p:spPr>
            <a:xfrm>
              <a:off x="10747207" y="20960052"/>
              <a:ext cx="1173568" cy="74177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5" name="Arrow: Bent-Up 34">
              <a:extLst>
                <a:ext uri="{FF2B5EF4-FFF2-40B4-BE49-F238E27FC236}">
                  <a16:creationId xmlns:a16="http://schemas.microsoft.com/office/drawing/2014/main" id="{FD2D6757-BAB9-4A18-84AA-21B6FB3A247D}"/>
                </a:ext>
              </a:extLst>
            </p:cNvPr>
            <p:cNvSpPr/>
            <p:nvPr/>
          </p:nvSpPr>
          <p:spPr>
            <a:xfrm rot="10800000" flipV="1">
              <a:off x="9989150" y="22139508"/>
              <a:ext cx="5788597" cy="1595607"/>
            </a:xfrm>
            <a:prstGeom prst="bentUpArrow">
              <a:avLst>
                <a:gd name="adj1" fmla="val 25000"/>
                <a:gd name="adj2" fmla="val 23371"/>
                <a:gd name="adj3" fmla="val 25000"/>
              </a:avLst>
            </a:prstGeom>
            <a:solidFill>
              <a:srgbClr val="C00000">
                <a:alpha val="81000"/>
              </a:srgbClr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CCF96B3-D8BB-4BB3-B249-2ADB1BABB301}"/>
                </a:ext>
              </a:extLst>
            </p:cNvPr>
            <p:cNvSpPr/>
            <p:nvPr/>
          </p:nvSpPr>
          <p:spPr>
            <a:xfrm>
              <a:off x="9090707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75" name="Arrow: Bent-Up 74">
              <a:extLst>
                <a:ext uri="{FF2B5EF4-FFF2-40B4-BE49-F238E27FC236}">
                  <a16:creationId xmlns:a16="http://schemas.microsoft.com/office/drawing/2014/main" id="{1EBD8B8B-0F21-44D9-8B21-A25477FAC770}"/>
                </a:ext>
              </a:extLst>
            </p:cNvPr>
            <p:cNvSpPr/>
            <p:nvPr/>
          </p:nvSpPr>
          <p:spPr>
            <a:xfrm rot="16200000" flipH="1">
              <a:off x="19949680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713A6D85-47CB-4373-ADDB-8EF111281353}"/>
                </a:ext>
              </a:extLst>
            </p:cNvPr>
            <p:cNvSpPr/>
            <p:nvPr/>
          </p:nvSpPr>
          <p:spPr>
            <a:xfrm rot="5400000">
              <a:off x="6903287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B44D75-F281-459D-9B51-4161CAE7B2F7}"/>
                </a:ext>
              </a:extLst>
            </p:cNvPr>
            <p:cNvSpPr/>
            <p:nvPr/>
          </p:nvSpPr>
          <p:spPr>
            <a:xfrm>
              <a:off x="9950893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871311-CB84-4952-87CB-AEBCE5FC318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384" y="24699857"/>
              <a:ext cx="836276" cy="5423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D2A2CDE-BB29-4986-8B6F-3AEF1FBE82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6568" y="21019040"/>
              <a:ext cx="10553724" cy="6861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568D1F-7C08-489D-B9C3-BD7563B4F48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243" y="27272416"/>
              <a:ext cx="9400852" cy="69514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3F0CA1-828A-4E0A-A74D-CCDE09C74A2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470" y="22090380"/>
              <a:ext cx="2008073" cy="6281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30EEFD-A99D-4555-BD05-F99C33DA745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959" y="22240913"/>
              <a:ext cx="626886" cy="5196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EA9855-C639-426B-A085-E5800671383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9005" y="22142516"/>
              <a:ext cx="3411951" cy="6281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54BD5BD-219E-41AC-8CAA-16F1BE43F1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504" y="15109140"/>
              <a:ext cx="6836477" cy="571443"/>
            </a:xfrm>
            <a:prstGeom prst="rect">
              <a:avLst/>
            </a:prstGeom>
          </p:spPr>
        </p:pic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F43FBA8C-6A52-4F8F-8D08-A9F700709BC3}"/>
                </a:ext>
              </a:extLst>
            </p:cNvPr>
            <p:cNvSpPr/>
            <p:nvPr/>
          </p:nvSpPr>
          <p:spPr>
            <a:xfrm>
              <a:off x="9664013" y="20745035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AECF62-5A9F-42A8-91E2-24212DC51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6827" y="23035522"/>
              <a:ext cx="3737312" cy="3737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134AB2-0216-4295-8DB0-40A3B185B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0648" y="23035522"/>
              <a:ext cx="3737312" cy="37373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B3E6C6-9BAB-461E-A150-161363D8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468" y="23035522"/>
              <a:ext cx="3737312" cy="373731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49DF8D4-F47C-4006-A449-E51F0860995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53" y="24705828"/>
              <a:ext cx="845095" cy="5525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DE3976-8D80-4043-BE57-55FB0499D6B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231" y="28446056"/>
              <a:ext cx="12664071" cy="636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8DBB7F-1B4C-469C-A7F0-E103E4C7629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065" y="21090806"/>
              <a:ext cx="880725" cy="539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354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71,7285"/>
  <p:tag name="LATEXADDIN" val="\documentclass{article}&#10;\usepackage{amsmath}&#10;\pagestyle{empty}&#10;\begin{document}&#10;&#10;$D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76,94"/>
  <p:tag name="LATEXADDIN" val="\documentclass{article}&#10;\usepackage{amsmath}&#10;\pagestyle{empty}&#10;\begin{document}&#10;&#10;(a) Cycle consistency for color fundus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088,489"/>
  <p:tag name="LATEXADDIN" val="\documentclass{article}&#10;\usepackage{amsmath}&#10;\pagestyle{empty}&#10;\begin{document}&#10;&#10;$L_{D_F}=(1-D_{F}(I_{C})^2 + (D_F(G_F(I_{C}))^2$&#10;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850,019"/>
  <p:tag name="LATEXADDIN" val="\documentclass{article}&#10;\usepackage{amsmath}&#10;\pagestyle{empty}&#10;\begin{document}&#10;&#10;$L_{Cycle_{Color}}=||G_{C}(G_{F}(I_{C}))-I_{C}||$&#10;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F(I_{C})$&#10;&#10;&#10;\end{document}"/>
  <p:tag name="IGUANATEXSIZE" val="20"/>
  <p:tag name="IGUANATEXCURSOR" val="9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4,4844"/>
  <p:tag name="LATEXADDIN" val="\documentclass{article}&#10;\usepackage{amsmath}&#10;\pagestyle{empty}&#10;\begin{document}&#10;&#10;$I_{C}$&#10;&#10;\end{document}"/>
  <p:tag name="IGUANATEXSIZE" val="20"/>
  <p:tag name="IGUANATEXCURSOR" val="8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6,4154"/>
  <p:tag name="LATEXADDIN" val="\documentclass{article}&#10;\usepackage{amsmath}&#10;\pagestyle{empty}&#10;\begin{document}&#10;&#10;$G_{C}(G_{F}(I_{C}))$&#10;&#10;\end{document}"/>
  <p:tag name="IGUANATEXSIZE" val="20"/>
  <p:tag name="IGUANATEXCURSOR" val="102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8,328"/>
  <p:tag name="LATEXADDIN" val="\documentclass{article}&#10;\usepackage{amsmath}&#10;\pagestyle{empty}&#10;\begin{document}&#10;&#10;Real angiographic images&#10;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090,739"/>
  <p:tag name="LATEXADDIN" val="\documentclass{article}&#10;\usepackage{amsmath}&#10;\pagestyle{empty}&#10;\begin{document}&#10;&#10;$L_{D_C}=(1-D_{C}(I_{F})^2 + (D_C(G_C(I_{F}))^2$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70,9787"/>
  <p:tag name="LATEXADDIN" val="\documentclass{article}&#10;\usepackage{amsmath}&#10;\pagestyle{empty}&#10;\begin{document}&#10;&#10;$D_{F}$&#10;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1,661"/>
  <p:tag name="LATEXADDIN" val="\documentclass{article}&#10;\usepackage{amsmath}&#10;\pagestyle{empty}&#10;\begin{document}&#10;&#10;(a) Real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25,9093"/>
  <p:tag name="LATEXADDIN" val="\documentclass{article}&#10;\usepackage{amsmath}&#10;\pagestyle{empty}&#10;\begin{document}&#10;&#10;(b) Fake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3,4083"/>
  <p:tag name="LATEXADDIN" val="\documentclass{article}&#10;\usepackage{amsmath}&#10;\pagestyle{empty}&#10;\begin{document}&#10;&#10;(c) Real RGB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4,4056"/>
  <p:tag name="LATEXADDIN" val="\documentclass{article}&#10;\usepackage{amsmath}&#10;\pagestyle{empty}&#10;\begin{document}&#10;&#10;(d) Fake RGB&#10;&#10;&#10;\end{document}"/>
  <p:tag name="IGUANATEXSIZE" val="20"/>
  <p:tag name="IGUANATEXCURSOR" val="8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1,661"/>
  <p:tag name="LATEXADDIN" val="\documentclass{article}&#10;\usepackage{amsmath}&#10;\pagestyle{empty}&#10;\begin{document}&#10;&#10;(a) Real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25,9093"/>
  <p:tag name="LATEXADDIN" val="\documentclass{article}&#10;\usepackage{amsmath}&#10;\pagestyle{empty}&#10;\begin{document}&#10;&#10;(b) Fake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3,4083"/>
  <p:tag name="LATEXADDIN" val="\documentclass{article}&#10;\usepackage{amsmath}&#10;\pagestyle{empty}&#10;\begin{document}&#10;&#10;(c) Real RGB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4,4056"/>
  <p:tag name="LATEXADDIN" val="\documentclass{article}&#10;\usepackage{amsmath}&#10;\pagestyle{empty}&#10;\begin{document}&#10;&#10;(d) Fake RGB&#10;&#10;&#10;\end{document}"/>
  <p:tag name="IGUANATEXSIZE" val="20"/>
  <p:tag name="IGUANATEXCURSOR" val="8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76,94"/>
  <p:tag name="LATEXADDIN" val="\documentclass{article}&#10;\usepackage{amsmath}&#10;\pagestyle{empty}&#10;\begin{document}&#10;&#10;(a) Cycle consistency for color fundus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862,767"/>
  <p:tag name="LATEXADDIN" val="\documentclass{article}&#10;\usepackage{amsmath}&#10;\pagestyle{empty}&#10;\begin{document}&#10;&#10;$L_{Cycle_{Angio}}=||G_{F}(G_{C}(I_{F}))-I_{F}||$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088,489"/>
  <p:tag name="LATEXADDIN" val="\documentclass{article}&#10;\usepackage{amsmath}&#10;\pagestyle{empty}&#10;\begin{document}&#10;&#10;$L_{D_F}=(1-D_{F}(I_{C})^2 + (D_F(G_F(I_{C}))^2$&#10;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850,019"/>
  <p:tag name="LATEXADDIN" val="\documentclass{article}&#10;\usepackage{amsmath}&#10;\pagestyle{empty}&#10;\begin{document}&#10;&#10;$L_{Cycle_{Color}}=||G_{C}(G_{F}(I_{C}))-I_{C}||$&#10;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F(I_{C})$&#10;&#10;&#10;\end{document}"/>
  <p:tag name="IGUANATEXSIZE" val="20"/>
  <p:tag name="IGUANATEXCURSOR" val="9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4,4844"/>
  <p:tag name="LATEXADDIN" val="\documentclass{article}&#10;\usepackage{amsmath}&#10;\pagestyle{empty}&#10;\begin{document}&#10;&#10;$I_{C}$&#10;&#10;\end{document}"/>
  <p:tag name="IGUANATEXSIZE" val="20"/>
  <p:tag name="IGUANATEXCURSOR" val="8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6,4154"/>
  <p:tag name="LATEXADDIN" val="\documentclass{article}&#10;\usepackage{amsmath}&#10;\pagestyle{empty}&#10;\begin{document}&#10;&#10;$G_{C}(G_{F}(I_{C}))$&#10;&#10;\end{document}"/>
  <p:tag name="IGUANATEXSIZE" val="20"/>
  <p:tag name="IGUANATEXCURSOR" val="102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8,328"/>
  <p:tag name="LATEXADDIN" val="\documentclass{article}&#10;\usepackage{amsmath}&#10;\pagestyle{empty}&#10;\begin{document}&#10;&#10;Real angiographic images&#10;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70,9787"/>
  <p:tag name="LATEXADDIN" val="\documentclass{article}&#10;\usepackage{amsmath}&#10;\pagestyle{empty}&#10;\begin{document}&#10;&#10;$D_{F}$&#10;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C(I_{F})$&#10;&#10;&#10;\end{document}"/>
  <p:tag name="IGUANATEXSIZE" val="20"/>
  <p:tag name="IGUANATEXCURSOR" val="9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090,739"/>
  <p:tag name="LATEXADDIN" val="\documentclass{article}&#10;\usepackage{amsmath}&#10;\pagestyle{empty}&#10;\begin{document}&#10;&#10;$L_{D_C}=(1-D_{C}(I_{F})^2 + (D_C(G_C(I_{F}))^2$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862,767"/>
  <p:tag name="LATEXADDIN" val="\documentclass{article}&#10;\usepackage{amsmath}&#10;\pagestyle{empty}&#10;\begin{document}&#10;&#10;$L_{Cycle_{Angio}}=||G_{F}(G_{C}(I_{F}))-I_{F}||$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C(I_{F})$&#10;&#10;&#10;\end{document}"/>
  <p:tag name="IGUANATEXSIZE" val="20"/>
  <p:tag name="IGUANATEXCURSOR" val="9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123,7346"/>
  <p:tag name="LATEXADDIN" val="\documentclass{article}&#10;\usepackage{amsmath}&#10;\pagestyle{empty}&#10;\begin{document}&#10;&#10;$I_{F}$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5,6655"/>
  <p:tag name="LATEXADDIN" val="\documentclass{article}&#10;\usepackage{amsmath}&#10;\pagestyle{empty}&#10;\begin{document}&#10;&#10;$G_{F}(G_{C}(I_{F}))$&#10;&#10;\end{document}"/>
  <p:tag name="IGUANATEXSIZE" val="20"/>
  <p:tag name="IGUANATEXCURSOR" val="9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54,331"/>
  <p:tag name="LATEXADDIN" val="\documentclass{article}&#10;\usepackage{amsmath}&#10;\pagestyle{empty}&#10;\begin{document}&#10;&#10;Real color fundus images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07,687"/>
  <p:tag name="LATEXADDIN" val="\documentclass{article}&#10;\usepackage{amsmath}&#10;\pagestyle{empty}&#10;\begin{document}&#10;&#10;(b) Cycle consistency for angiographic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71,7285"/>
  <p:tag name="LATEXADDIN" val="\documentclass{article}&#10;\usepackage{amsmath}&#10;\pagestyle{empty}&#10;\begin{document}&#10;&#10;$D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123,7346"/>
  <p:tag name="LATEXADDIN" val="\documentclass{article}&#10;\usepackage{amsmath}&#10;\pagestyle{empty}&#10;\begin{document}&#10;&#10;$I_{F}$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5,6655"/>
  <p:tag name="LATEXADDIN" val="\documentclass{article}&#10;\usepackage{amsmath}&#10;\pagestyle{empty}&#10;\begin{document}&#10;&#10;$G_{F}(G_{C}(I_{F}))$&#10;&#10;\end{document}"/>
  <p:tag name="IGUANATEXSIZE" val="20"/>
  <p:tag name="IGUANATEXCURSOR" val="9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54,331"/>
  <p:tag name="LATEXADDIN" val="\documentclass{article}&#10;\usepackage{amsmath}&#10;\pagestyle{empty}&#10;\begin{document}&#10;&#10;Real color fundus images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07,687"/>
  <p:tag name="LATEXADDIN" val="\documentclass{article}&#10;\usepackage{amsmath}&#10;\pagestyle{empty}&#10;\begin{document}&#10;&#10;(b) Cycle consistency for angiographic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ed II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540</Words>
  <Application>Microsoft Office PowerPoint</Application>
  <PresentationFormat>Custom</PresentationFormat>
  <Paragraphs>53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Calibri (Headings)</vt:lpstr>
      <vt:lpstr>Lucida Grande</vt:lpstr>
      <vt:lpstr>Arial</vt:lpstr>
      <vt:lpstr>Calibri</vt:lpstr>
      <vt:lpstr>Cambria Math</vt:lpstr>
      <vt:lpstr>Georgia</vt:lpstr>
      <vt:lpstr>Verdana</vt:lpstr>
      <vt:lpstr>Webdings</vt:lpstr>
      <vt:lpstr>Wingdings</vt:lpstr>
      <vt:lpstr>Med II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Sebastian Beck</dc:creator>
  <cp:lastModifiedBy>fschiffers</cp:lastModifiedBy>
  <cp:revision>92</cp:revision>
  <dcterms:created xsi:type="dcterms:W3CDTF">2013-03-18T14:14:32Z</dcterms:created>
  <dcterms:modified xsi:type="dcterms:W3CDTF">2018-02-26T10:45:16Z</dcterms:modified>
</cp:coreProperties>
</file>